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6858000" cx="9144000"/>
  <p:notesSz cx="6858000" cy="9144000"/>
  <p:embeddedFontLst>
    <p:embeddedFont>
      <p:font typeface="Garamond"/>
      <p:regular r:id="rId19"/>
      <p:bold r:id="rId20"/>
      <p:italic r:id="rId21"/>
      <p:boldItalic r:id="rId22"/>
    </p:embeddedFont>
    <p:embeddedFont>
      <p:font typeface="Bodoni"/>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http://customooxmlschemas.google.com/">
      <go:slidesCustomData xmlns:go="http://customooxmlschemas.google.com/" r:id="rId27" roundtripDataSignature="AMtx7mgXlAhqjLTTU7VAzx6Dr9BnIzu5l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font" Target="fonts/Garamond-bold.fntdata"/><Relationship Id="rId22" Type="http://schemas.openxmlformats.org/officeDocument/2006/relationships/font" Target="fonts/Garamond-boldItalic.fntdata"/><Relationship Id="rId21" Type="http://schemas.openxmlformats.org/officeDocument/2006/relationships/font" Target="fonts/Garamond-italic.fntdata"/><Relationship Id="rId24" Type="http://schemas.openxmlformats.org/officeDocument/2006/relationships/font" Target="fonts/Bodoni-bold.fntdata"/><Relationship Id="rId23" Type="http://schemas.openxmlformats.org/officeDocument/2006/relationships/font" Target="fonts/Bodoni-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Bodoni-boldItalic.fntdata"/><Relationship Id="rId25" Type="http://schemas.openxmlformats.org/officeDocument/2006/relationships/font" Target="fonts/Bodoni-italic.fntdata"/><Relationship Id="rId27"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Garamond-regular.fntdata"/><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t/>
            </a:r>
            <a:endParaRPr/>
          </a:p>
        </p:txBody>
      </p:sp>
      <p:sp>
        <p:nvSpPr>
          <p:cNvPr id="96" name="Google Shape;96;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 name="Google Shape;103;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1" name="Google Shape;111;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9" name="Google Shape;119;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 name="Google Shape;125;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1" name="Google Shape;131;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 name="Google Shape;138;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 name="Google Shape;165;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 name="Google Shape;172;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13af3ad7ded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13af3ad7ded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g13af3ad7ded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5" name="Google Shape;185;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8:notes"/>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Microsoft </a:t>
            </a:r>
            <a:r>
              <a:rPr b="1" lang="en-US"/>
              <a:t>Engineering Excellence</a:t>
            </a:r>
            <a:endParaRPr/>
          </a:p>
        </p:txBody>
      </p:sp>
      <p:sp>
        <p:nvSpPr>
          <p:cNvPr id="191" name="Google Shape;191;p18:notes"/>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rPr lang="en-US"/>
              <a:t>Microsoft Confidential</a:t>
            </a:r>
            <a:endParaRPr/>
          </a:p>
        </p:txBody>
      </p:sp>
      <p:sp>
        <p:nvSpPr>
          <p:cNvPr id="192" name="Google Shape;192;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193" name="Google Shape;193;p18:notes"/>
          <p:cNvSpPr/>
          <p:nvPr>
            <p:ph idx="3" type="sldImg"/>
          </p:nvPr>
        </p:nvSpPr>
        <p:spPr>
          <a:xfrm>
            <a:off x="1143000" y="45085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4" name="Google Shape;194;p18:notes"/>
          <p:cNvSpPr txBox="1"/>
          <p:nvPr>
            <p:ph idx="1" type="body"/>
          </p:nvPr>
        </p:nvSpPr>
        <p:spPr>
          <a:xfrm>
            <a:off x="307492" y="4130104"/>
            <a:ext cx="6261652" cy="455482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30:notes"/>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Microsoft </a:t>
            </a:r>
            <a:r>
              <a:rPr b="1" lang="en-US"/>
              <a:t>Engineering Excellence</a:t>
            </a:r>
            <a:endParaRPr/>
          </a:p>
        </p:txBody>
      </p:sp>
      <p:sp>
        <p:nvSpPr>
          <p:cNvPr id="199" name="Google Shape;199;p30:notes"/>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rPr lang="en-US"/>
              <a:t>Microsoft Confidential</a:t>
            </a:r>
            <a:endParaRPr/>
          </a:p>
        </p:txBody>
      </p:sp>
      <p:sp>
        <p:nvSpPr>
          <p:cNvPr id="200" name="Google Shape;200;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201" name="Google Shape;201;p30:notes"/>
          <p:cNvSpPr/>
          <p:nvPr>
            <p:ph idx="3" type="sldImg"/>
          </p:nvPr>
        </p:nvSpPr>
        <p:spPr>
          <a:xfrm>
            <a:off x="1143000" y="45085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2" name="Google Shape;202;p30:notes"/>
          <p:cNvSpPr txBox="1"/>
          <p:nvPr>
            <p:ph idx="1" type="body"/>
          </p:nvPr>
        </p:nvSpPr>
        <p:spPr>
          <a:xfrm>
            <a:off x="307492" y="4130104"/>
            <a:ext cx="6261652" cy="455482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 Id="rId3"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22" name="Shape 22"/>
        <p:cNvGrpSpPr/>
        <p:nvPr/>
      </p:nvGrpSpPr>
      <p:grpSpPr>
        <a:xfrm>
          <a:off x="0" y="0"/>
          <a:ext cx="0" cy="0"/>
          <a:chOff x="0" y="0"/>
          <a:chExt cx="0" cy="0"/>
        </a:xfrm>
      </p:grpSpPr>
      <p:pic>
        <p:nvPicPr>
          <p:cNvPr id="23" name="Google Shape;23;p33"/>
          <p:cNvPicPr preferRelativeResize="0"/>
          <p:nvPr/>
        </p:nvPicPr>
        <p:blipFill rotWithShape="1">
          <a:blip r:embed="rId2">
            <a:alphaModFix/>
          </a:blip>
          <a:srcRect b="0" l="0" r="0" t="0"/>
          <a:stretch/>
        </p:blipFill>
        <p:spPr>
          <a:xfrm>
            <a:off x="17711" y="-21771"/>
            <a:ext cx="9100457" cy="6879771"/>
          </a:xfrm>
          <a:prstGeom prst="rect">
            <a:avLst/>
          </a:prstGeom>
          <a:noFill/>
          <a:ln>
            <a:noFill/>
          </a:ln>
        </p:spPr>
      </p:pic>
      <p:sp>
        <p:nvSpPr>
          <p:cNvPr id="24" name="Google Shape;24;p33"/>
          <p:cNvSpPr txBox="1"/>
          <p:nvPr>
            <p:ph type="ctrTitle"/>
          </p:nvPr>
        </p:nvSpPr>
        <p:spPr>
          <a:xfrm>
            <a:off x="2590800" y="2286000"/>
            <a:ext cx="6180224" cy="1470025"/>
          </a:xfrm>
          <a:prstGeom prst="rect">
            <a:avLst/>
          </a:prstGeom>
          <a:noFill/>
          <a:ln>
            <a:noFill/>
          </a:ln>
        </p:spPr>
        <p:txBody>
          <a:bodyPr anchorCtr="0" anchor="t" bIns="45700" lIns="91425" spcFirstLastPara="1" rIns="91425" wrap="square" tIns="45700">
            <a:normAutofit/>
          </a:bodyPr>
          <a:lstStyle>
            <a:lvl1pPr lvl="0" algn="r">
              <a:lnSpc>
                <a:spcPct val="100000"/>
              </a:lnSpc>
              <a:spcBef>
                <a:spcPts val="0"/>
              </a:spcBef>
              <a:spcAft>
                <a:spcPts val="0"/>
              </a:spcAft>
              <a:buClr>
                <a:srgbClr val="003300"/>
              </a:buClr>
              <a:buSzPts val="4400"/>
              <a:buFont typeface="Calibri"/>
              <a:buNone/>
              <a:defRPr b="1" cap="small">
                <a:solidFill>
                  <a:srgbClr val="0033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3"/>
          <p:cNvSpPr txBox="1"/>
          <p:nvPr>
            <p:ph idx="1" type="subTitle"/>
          </p:nvPr>
        </p:nvSpPr>
        <p:spPr>
          <a:xfrm>
            <a:off x="3962400" y="4038600"/>
            <a:ext cx="4772528" cy="990600"/>
          </a:xfrm>
          <a:prstGeom prst="rect">
            <a:avLst/>
          </a:prstGeom>
          <a:noFill/>
          <a:ln>
            <a:noFill/>
          </a:ln>
        </p:spPr>
        <p:txBody>
          <a:bodyPr anchorCtr="0" anchor="t" bIns="45700" lIns="91425" spcFirstLastPara="1" rIns="91425" wrap="square" tIns="45700">
            <a:normAutofit/>
          </a:bodyPr>
          <a:lstStyle>
            <a:lvl1pPr lvl="0" algn="r">
              <a:lnSpc>
                <a:spcPct val="100000"/>
              </a:lnSpc>
              <a:spcBef>
                <a:spcPts val="400"/>
              </a:spcBef>
              <a:spcAft>
                <a:spcPts val="0"/>
              </a:spcAft>
              <a:buClr>
                <a:schemeClr val="dk1"/>
              </a:buClr>
              <a:buSzPts val="2000"/>
              <a:buNone/>
              <a:defRPr b="0" sz="2000">
                <a:solidFill>
                  <a:schemeClr val="dk1"/>
                </a:solidFill>
                <a:latin typeface="Georgia"/>
                <a:ea typeface="Georgia"/>
                <a:cs typeface="Georgia"/>
                <a:sym typeface="Georgia"/>
              </a:defRPr>
            </a:lvl1pPr>
            <a:lvl2pPr lvl="1" algn="ctr">
              <a:lnSpc>
                <a:spcPct val="100000"/>
              </a:lnSpc>
              <a:spcBef>
                <a:spcPts val="480"/>
              </a:spcBef>
              <a:spcAft>
                <a:spcPts val="0"/>
              </a:spcAft>
              <a:buClr>
                <a:srgbClr val="888888"/>
              </a:buClr>
              <a:buSzPts val="2400"/>
              <a:buNone/>
              <a:defRPr>
                <a:solidFill>
                  <a:srgbClr val="888888"/>
                </a:solidFill>
              </a:defRPr>
            </a:lvl2pPr>
            <a:lvl3pPr lvl="2" algn="ctr">
              <a:lnSpc>
                <a:spcPct val="100000"/>
              </a:lnSpc>
              <a:spcBef>
                <a:spcPts val="400"/>
              </a:spcBef>
              <a:spcAft>
                <a:spcPts val="0"/>
              </a:spcAft>
              <a:buClr>
                <a:srgbClr val="888888"/>
              </a:buClr>
              <a:buSzPts val="2000"/>
              <a:buNone/>
              <a:defRPr>
                <a:solidFill>
                  <a:srgbClr val="888888"/>
                </a:solidFill>
              </a:defRPr>
            </a:lvl3pPr>
            <a:lvl4pPr lvl="3" algn="ctr">
              <a:lnSpc>
                <a:spcPct val="100000"/>
              </a:lnSpc>
              <a:spcBef>
                <a:spcPts val="360"/>
              </a:spcBef>
              <a:spcAft>
                <a:spcPts val="0"/>
              </a:spcAft>
              <a:buClr>
                <a:srgbClr val="888888"/>
              </a:buClr>
              <a:buSzPts val="1800"/>
              <a:buNone/>
              <a:defRPr>
                <a:solidFill>
                  <a:srgbClr val="888888"/>
                </a:solidFill>
              </a:defRPr>
            </a:lvl4pPr>
            <a:lvl5pPr lvl="4" algn="ctr">
              <a:lnSpc>
                <a:spcPct val="100000"/>
              </a:lnSpc>
              <a:spcBef>
                <a:spcPts val="360"/>
              </a:spcBef>
              <a:spcAft>
                <a:spcPts val="0"/>
              </a:spcAft>
              <a:buClr>
                <a:srgbClr val="888888"/>
              </a:buClr>
              <a:buSzPts val="18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pic>
        <p:nvPicPr>
          <p:cNvPr id="26" name="Google Shape;26;p33"/>
          <p:cNvPicPr preferRelativeResize="0"/>
          <p:nvPr/>
        </p:nvPicPr>
        <p:blipFill rotWithShape="1">
          <a:blip r:embed="rId3">
            <a:alphaModFix/>
          </a:blip>
          <a:srcRect b="0" l="0" r="0" t="0"/>
          <a:stretch/>
        </p:blipFill>
        <p:spPr>
          <a:xfrm>
            <a:off x="-25831" y="-152400"/>
            <a:ext cx="787831" cy="7010400"/>
          </a:xfrm>
          <a:prstGeom prst="rect">
            <a:avLst/>
          </a:prstGeom>
          <a:noFill/>
          <a:ln>
            <a:noFill/>
          </a:ln>
        </p:spPr>
      </p:pic>
      <p:sp>
        <p:nvSpPr>
          <p:cNvPr id="27" name="Google Shape;27;p33"/>
          <p:cNvSpPr txBox="1"/>
          <p:nvPr>
            <p:ph idx="12" type="sldNum"/>
          </p:nvPr>
        </p:nvSpPr>
        <p:spPr>
          <a:xfrm>
            <a:off x="8521484" y="6495082"/>
            <a:ext cx="609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28" name="Google Shape;28;p33"/>
          <p:cNvSpPr txBox="1"/>
          <p:nvPr>
            <p:ph idx="2" type="body"/>
          </p:nvPr>
        </p:nvSpPr>
        <p:spPr>
          <a:xfrm>
            <a:off x="838200" y="5181600"/>
            <a:ext cx="8382000" cy="914400"/>
          </a:xfrm>
          <a:prstGeom prst="rect">
            <a:avLst/>
          </a:prstGeom>
          <a:noFill/>
          <a:ln>
            <a:noFill/>
          </a:ln>
        </p:spPr>
        <p:txBody>
          <a:bodyPr anchorCtr="0" anchor="t" bIns="45700" lIns="91425" spcFirstLastPara="1" rIns="91425" wrap="square" tIns="45700">
            <a:normAutofit/>
          </a:bodyPr>
          <a:lstStyle>
            <a:lvl1pPr indent="-330200" lvl="0" marL="457200" algn="l">
              <a:lnSpc>
                <a:spcPct val="100000"/>
              </a:lnSpc>
              <a:spcBef>
                <a:spcPts val="320"/>
              </a:spcBef>
              <a:spcAft>
                <a:spcPts val="0"/>
              </a:spcAft>
              <a:buClr>
                <a:schemeClr val="dk1"/>
              </a:buClr>
              <a:buSzPts val="1600"/>
              <a:buChar char="•"/>
              <a:defRPr sz="1600"/>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cxnSp>
        <p:nvCxnSpPr>
          <p:cNvPr id="29" name="Google Shape;29;p33"/>
          <p:cNvCxnSpPr/>
          <p:nvPr/>
        </p:nvCxnSpPr>
        <p:spPr>
          <a:xfrm flipH="1" rot="10800000">
            <a:off x="670089" y="6531160"/>
            <a:ext cx="7803822" cy="8237"/>
          </a:xfrm>
          <a:prstGeom prst="straightConnector1">
            <a:avLst/>
          </a:prstGeom>
          <a:noFill/>
          <a:ln cap="flat" cmpd="sng" w="28575">
            <a:solidFill>
              <a:srgbClr val="4A7DBA"/>
            </a:solidFill>
            <a:prstDash val="solid"/>
            <a:round/>
            <a:headEnd len="sm" w="sm" type="none"/>
            <a:tailEnd len="sm" w="sm" type="none"/>
          </a:ln>
        </p:spPr>
      </p:cxnSp>
      <p:cxnSp>
        <p:nvCxnSpPr>
          <p:cNvPr id="30" name="Google Shape;30;p33"/>
          <p:cNvCxnSpPr/>
          <p:nvPr/>
        </p:nvCxnSpPr>
        <p:spPr>
          <a:xfrm flipH="1" rot="10800000">
            <a:off x="705870" y="6540163"/>
            <a:ext cx="7803822" cy="8237"/>
          </a:xfrm>
          <a:prstGeom prst="straightConnector1">
            <a:avLst/>
          </a:prstGeom>
          <a:noFill/>
          <a:ln cap="flat" cmpd="sng" w="28575">
            <a:solidFill>
              <a:srgbClr val="4A7DBA"/>
            </a:solidFill>
            <a:prstDash val="solid"/>
            <a:round/>
            <a:headEnd len="sm" w="sm" type="none"/>
            <a:tailEnd len="sm" w="sm" type="none"/>
          </a:ln>
        </p:spPr>
      </p:cxnSp>
      <p:sp>
        <p:nvSpPr>
          <p:cNvPr id="31" name="Google Shape;31;p33"/>
          <p:cNvSpPr txBox="1"/>
          <p:nvPr/>
        </p:nvSpPr>
        <p:spPr>
          <a:xfrm>
            <a:off x="6415986" y="6127836"/>
            <a:ext cx="200179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244061"/>
                </a:solidFill>
                <a:latin typeface="Bodoni"/>
                <a:ea typeface="Bodoni"/>
                <a:cs typeface="Bodoni"/>
                <a:sym typeface="Bodoni"/>
              </a:rPr>
              <a:t>I</a:t>
            </a:r>
            <a:r>
              <a:rPr b="1" baseline="30000" i="0" lang="en-US" sz="2800" u="none" cap="none" strike="noStrike">
                <a:solidFill>
                  <a:srgbClr val="244061"/>
                </a:solidFill>
                <a:latin typeface="Bodoni"/>
                <a:ea typeface="Bodoni"/>
                <a:cs typeface="Bodoni"/>
                <a:sym typeface="Bodoni"/>
              </a:rPr>
              <a:t>n</a:t>
            </a:r>
            <a:r>
              <a:rPr b="1" i="0" lang="en-US" sz="2800" u="none" cap="none" strike="noStrike">
                <a:solidFill>
                  <a:srgbClr val="244061"/>
                </a:solidFill>
                <a:latin typeface="Bodoni"/>
                <a:ea typeface="Bodoni"/>
                <a:cs typeface="Bodoni"/>
                <a:sym typeface="Bodoni"/>
              </a:rPr>
              <a:t>SITE</a:t>
            </a:r>
            <a:r>
              <a:rPr b="1" i="0" lang="en-US" sz="2800" u="none" cap="none" strike="noStrike">
                <a:solidFill>
                  <a:schemeClr val="accent1"/>
                </a:solidFill>
                <a:latin typeface="Bodoni"/>
                <a:ea typeface="Bodoni"/>
                <a:cs typeface="Bodoni"/>
                <a:sym typeface="Bodoni"/>
              </a:rPr>
              <a:t>2022</a:t>
            </a:r>
            <a:endParaRPr b="0" i="0" sz="1400" u="none" cap="none" strike="noStrike">
              <a:solidFill>
                <a:srgbClr val="000000"/>
              </a:solidFill>
              <a:latin typeface="Arial"/>
              <a:ea typeface="Arial"/>
              <a:cs typeface="Arial"/>
              <a:sym typeface="Arial"/>
            </a:endParaRPr>
          </a:p>
        </p:txBody>
      </p:sp>
      <p:sp>
        <p:nvSpPr>
          <p:cNvPr id="32" name="Google Shape;32;p33"/>
          <p:cNvSpPr txBox="1"/>
          <p:nvPr/>
        </p:nvSpPr>
        <p:spPr>
          <a:xfrm>
            <a:off x="630002" y="6550400"/>
            <a:ext cx="5486068" cy="2539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chemeClr val="accent1"/>
                </a:solidFill>
                <a:latin typeface="Bodoni"/>
                <a:ea typeface="Bodoni"/>
                <a:cs typeface="Bodoni"/>
                <a:sym typeface="Bodoni"/>
              </a:rPr>
              <a:t>AN INFORMING SCIENCE INSTITUTE CONFERENCE July 6-7, 2022</a:t>
            </a:r>
            <a:endParaRPr b="0" i="0" sz="1400" u="none" cap="none" strike="noStrike">
              <a:solidFill>
                <a:srgbClr val="000000"/>
              </a:solidFill>
              <a:latin typeface="Arial"/>
              <a:ea typeface="Arial"/>
              <a:cs typeface="Arial"/>
              <a:sym typeface="Arial"/>
            </a:endParaRPr>
          </a:p>
        </p:txBody>
      </p:sp>
      <p:sp>
        <p:nvSpPr>
          <p:cNvPr id="33" name="Google Shape;33;p33"/>
          <p:cNvSpPr txBox="1"/>
          <p:nvPr/>
        </p:nvSpPr>
        <p:spPr>
          <a:xfrm>
            <a:off x="7106669" y="6572247"/>
            <a:ext cx="1143001" cy="253916"/>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050"/>
              <a:buFont typeface="Arial"/>
              <a:buNone/>
            </a:pPr>
            <a:r>
              <a:rPr b="0" i="0" lang="en-US" sz="1050" u="none" cap="none" strike="noStrike">
                <a:solidFill>
                  <a:schemeClr val="accent1"/>
                </a:solidFill>
                <a:latin typeface="Bodoni"/>
                <a:ea typeface="Bodoni"/>
                <a:cs typeface="Bodoni"/>
                <a:sym typeface="Bodoni"/>
              </a:rPr>
              <a:t>The Cloud</a:t>
            </a:r>
            <a:endParaRPr b="0" i="0" sz="1400" u="none" cap="none" strike="noStrike">
              <a:solidFill>
                <a:srgbClr val="000000"/>
              </a:solidFill>
              <a:latin typeface="Arial"/>
              <a:ea typeface="Arial"/>
              <a:cs typeface="Arial"/>
              <a:sym typeface="Arial"/>
            </a:endParaRPr>
          </a:p>
        </p:txBody>
      </p:sp>
    </p:spTree>
  </p:cSld>
  <p:clrMapOvr>
    <a:masterClrMapping/>
  </p:clrMapOvr>
  <p:transition spd="slow">
    <p:wipe dir="d"/>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6"/>
                                        </p:tgtEl>
                                        <p:attrNameLst>
                                          <p:attrName>style.visibility</p:attrName>
                                        </p:attrNameLst>
                                      </p:cBhvr>
                                      <p:to>
                                        <p:strVal val="visible"/>
                                      </p:to>
                                    </p:set>
                                    <p:animEffect filter="fade" transition="in">
                                      <p:cBhvr>
                                        <p:cTn dur="500"/>
                                        <p:tgtEl>
                                          <p:spTgt spid="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Only" showMasterSp="0">
  <p:cSld name="Background Only">
    <p:spTree>
      <p:nvGrpSpPr>
        <p:cNvPr id="34" name="Shape 34"/>
        <p:cNvGrpSpPr/>
        <p:nvPr/>
      </p:nvGrpSpPr>
      <p:grpSpPr>
        <a:xfrm>
          <a:off x="0" y="0"/>
          <a:ext cx="0" cy="0"/>
          <a:chOff x="0" y="0"/>
          <a:chExt cx="0" cy="0"/>
        </a:xfrm>
      </p:grpSpPr>
      <p:pic>
        <p:nvPicPr>
          <p:cNvPr id="35" name="Google Shape;35;p34"/>
          <p:cNvPicPr preferRelativeResize="0"/>
          <p:nvPr/>
        </p:nvPicPr>
        <p:blipFill rotWithShape="1">
          <a:blip r:embed="rId2">
            <a:alphaModFix/>
          </a:blip>
          <a:srcRect b="0" l="0" r="0" t="0"/>
          <a:stretch/>
        </p:blipFill>
        <p:spPr>
          <a:xfrm>
            <a:off x="43543" y="0"/>
            <a:ext cx="9100457" cy="6879771"/>
          </a:xfrm>
          <a:prstGeom prst="rect">
            <a:avLst/>
          </a:prstGeom>
          <a:noFill/>
          <a:ln>
            <a:noFill/>
          </a:ln>
        </p:spPr>
      </p:pic>
      <p:sp>
        <p:nvSpPr>
          <p:cNvPr id="36" name="Google Shape;36;p34"/>
          <p:cNvSpPr txBox="1"/>
          <p:nvPr>
            <p:ph idx="10" type="dt"/>
          </p:nvPr>
        </p:nvSpPr>
        <p:spPr>
          <a:xfrm>
            <a:off x="762000" y="6356350"/>
            <a:ext cx="21336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7" name="Google Shape;37;p34"/>
          <p:cNvSpPr txBox="1"/>
          <p:nvPr>
            <p:ph idx="11" type="ftr"/>
          </p:nvPr>
        </p:nvSpPr>
        <p:spPr>
          <a:xfrm>
            <a:off x="3352800" y="6356350"/>
            <a:ext cx="28956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8" name="Google Shape;38;p34"/>
          <p:cNvSpPr txBox="1"/>
          <p:nvPr>
            <p:ph idx="12" type="sldNum"/>
          </p:nvPr>
        </p:nvSpPr>
        <p:spPr>
          <a:xfrm>
            <a:off x="67056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wipe dir="d"/>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bg>
      <p:bgPr>
        <a:blipFill>
          <a:blip r:embed="rId2">
            <a:alphaModFix/>
          </a:blip>
          <a:stretch>
            <a:fillRect/>
          </a:stretch>
        </a:blipFill>
      </p:bgPr>
    </p:bg>
    <p:spTree>
      <p:nvGrpSpPr>
        <p:cNvPr id="39" name="Shape 39"/>
        <p:cNvGrpSpPr/>
        <p:nvPr/>
      </p:nvGrpSpPr>
      <p:grpSpPr>
        <a:xfrm>
          <a:off x="0" y="0"/>
          <a:ext cx="0" cy="0"/>
          <a:chOff x="0" y="0"/>
          <a:chExt cx="0" cy="0"/>
        </a:xfrm>
      </p:grpSpPr>
      <p:sp>
        <p:nvSpPr>
          <p:cNvPr id="40" name="Google Shape;40;p35"/>
          <p:cNvSpPr txBox="1"/>
          <p:nvPr>
            <p:ph type="title"/>
          </p:nvPr>
        </p:nvSpPr>
        <p:spPr>
          <a:xfrm>
            <a:off x="762000" y="269632"/>
            <a:ext cx="8077200" cy="11430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35"/>
          <p:cNvSpPr txBox="1"/>
          <p:nvPr>
            <p:ph idx="1" type="body"/>
          </p:nvPr>
        </p:nvSpPr>
        <p:spPr>
          <a:xfrm>
            <a:off x="762000" y="1596413"/>
            <a:ext cx="8077200" cy="429736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atin typeface="Calibri"/>
                <a:ea typeface="Calibri"/>
                <a:cs typeface="Calibri"/>
                <a:sym typeface="Calibri"/>
              </a:defRPr>
            </a:lvl1pPr>
            <a:lvl2pPr indent="-406400" lvl="1" marL="914400" algn="l">
              <a:lnSpc>
                <a:spcPct val="100000"/>
              </a:lnSpc>
              <a:spcBef>
                <a:spcPts val="560"/>
              </a:spcBef>
              <a:spcAft>
                <a:spcPts val="0"/>
              </a:spcAft>
              <a:buClr>
                <a:schemeClr val="dk1"/>
              </a:buClr>
              <a:buSzPts val="2800"/>
              <a:buChar char="–"/>
              <a:defRPr sz="2800">
                <a:latin typeface="Calibri"/>
                <a:ea typeface="Calibri"/>
                <a:cs typeface="Calibri"/>
                <a:sym typeface="Calibri"/>
              </a:defRPr>
            </a:lvl2pPr>
            <a:lvl3pPr indent="-381000" lvl="2" marL="1371600" algn="l">
              <a:lnSpc>
                <a:spcPct val="100000"/>
              </a:lnSpc>
              <a:spcBef>
                <a:spcPts val="480"/>
              </a:spcBef>
              <a:spcAft>
                <a:spcPts val="0"/>
              </a:spcAft>
              <a:buClr>
                <a:schemeClr val="dk1"/>
              </a:buClr>
              <a:buSzPts val="2400"/>
              <a:buChar char="•"/>
              <a:defRPr sz="2400">
                <a:latin typeface="Calibri"/>
                <a:ea typeface="Calibri"/>
                <a:cs typeface="Calibri"/>
                <a:sym typeface="Calibri"/>
              </a:defRPr>
            </a:lvl3pPr>
            <a:lvl4pPr indent="-381000" lvl="3" marL="1828800" algn="l">
              <a:lnSpc>
                <a:spcPct val="100000"/>
              </a:lnSpc>
              <a:spcBef>
                <a:spcPts val="480"/>
              </a:spcBef>
              <a:spcAft>
                <a:spcPts val="0"/>
              </a:spcAft>
              <a:buClr>
                <a:schemeClr val="dk1"/>
              </a:buClr>
              <a:buSzPts val="2400"/>
              <a:buChar char="–"/>
              <a:defRPr sz="2400">
                <a:latin typeface="Calibri"/>
                <a:ea typeface="Calibri"/>
                <a:cs typeface="Calibri"/>
                <a:sym typeface="Calibri"/>
              </a:defRPr>
            </a:lvl4pPr>
            <a:lvl5pPr indent="-381000" lvl="4" marL="2286000" algn="l">
              <a:lnSpc>
                <a:spcPct val="100000"/>
              </a:lnSpc>
              <a:spcBef>
                <a:spcPts val="480"/>
              </a:spcBef>
              <a:spcAft>
                <a:spcPts val="0"/>
              </a:spcAft>
              <a:buClr>
                <a:schemeClr val="dk1"/>
              </a:buClr>
              <a:buSzPts val="2400"/>
              <a:buChar char="»"/>
              <a:defRPr sz="2400">
                <a:latin typeface="Calibri"/>
                <a:ea typeface="Calibri"/>
                <a:cs typeface="Calibri"/>
                <a:sym typeface="Calibri"/>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2" name="Google Shape;42;p35"/>
          <p:cNvSpPr txBox="1"/>
          <p:nvPr>
            <p:ph idx="12" type="sldNum"/>
          </p:nvPr>
        </p:nvSpPr>
        <p:spPr>
          <a:xfrm>
            <a:off x="7848600" y="6492875"/>
            <a:ext cx="1295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36"/>
          <p:cNvSpPr txBox="1"/>
          <p:nvPr>
            <p:ph type="title"/>
          </p:nvPr>
        </p:nvSpPr>
        <p:spPr>
          <a:xfrm>
            <a:off x="762000" y="274638"/>
            <a:ext cx="8077200" cy="11430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36"/>
          <p:cNvSpPr txBox="1"/>
          <p:nvPr>
            <p:ph idx="1" type="body"/>
          </p:nvPr>
        </p:nvSpPr>
        <p:spPr>
          <a:xfrm>
            <a:off x="6858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6" name="Google Shape;46;p36"/>
          <p:cNvSpPr txBox="1"/>
          <p:nvPr>
            <p:ph idx="2" type="body"/>
          </p:nvPr>
        </p:nvSpPr>
        <p:spPr>
          <a:xfrm>
            <a:off x="48768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7" name="Google Shape;47;p36"/>
          <p:cNvSpPr txBox="1"/>
          <p:nvPr>
            <p:ph idx="12" type="sldNum"/>
          </p:nvPr>
        </p:nvSpPr>
        <p:spPr>
          <a:xfrm>
            <a:off x="8521484" y="6495082"/>
            <a:ext cx="609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Text" type="objAndTx">
  <p:cSld name="OBJECT_AND_TEXT">
    <p:spTree>
      <p:nvGrpSpPr>
        <p:cNvPr id="48" name="Shape 48"/>
        <p:cNvGrpSpPr/>
        <p:nvPr/>
      </p:nvGrpSpPr>
      <p:grpSpPr>
        <a:xfrm>
          <a:off x="0" y="0"/>
          <a:ext cx="0" cy="0"/>
          <a:chOff x="0" y="0"/>
          <a:chExt cx="0" cy="0"/>
        </a:xfrm>
      </p:grpSpPr>
      <p:sp>
        <p:nvSpPr>
          <p:cNvPr id="49" name="Google Shape;49;p37"/>
          <p:cNvSpPr txBox="1"/>
          <p:nvPr>
            <p:ph type="title"/>
          </p:nvPr>
        </p:nvSpPr>
        <p:spPr>
          <a:xfrm>
            <a:off x="685800" y="355600"/>
            <a:ext cx="8194675" cy="11430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37"/>
          <p:cNvSpPr txBox="1"/>
          <p:nvPr>
            <p:ph idx="1" type="body"/>
          </p:nvPr>
        </p:nvSpPr>
        <p:spPr>
          <a:xfrm>
            <a:off x="673100" y="1497013"/>
            <a:ext cx="3975100" cy="4759325"/>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51" name="Google Shape;51;p37"/>
          <p:cNvSpPr txBox="1"/>
          <p:nvPr>
            <p:ph idx="2" type="body"/>
          </p:nvPr>
        </p:nvSpPr>
        <p:spPr>
          <a:xfrm>
            <a:off x="4937760" y="1497013"/>
            <a:ext cx="3977640" cy="4759325"/>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52" name="Google Shape;52;p37"/>
          <p:cNvSpPr txBox="1"/>
          <p:nvPr>
            <p:ph idx="10" type="dt"/>
          </p:nvPr>
        </p:nvSpPr>
        <p:spPr>
          <a:xfrm>
            <a:off x="762000" y="6356350"/>
            <a:ext cx="21336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3" name="Google Shape;53;p37"/>
          <p:cNvSpPr txBox="1"/>
          <p:nvPr>
            <p:ph idx="11" type="ftr"/>
          </p:nvPr>
        </p:nvSpPr>
        <p:spPr>
          <a:xfrm>
            <a:off x="3352800" y="6356350"/>
            <a:ext cx="28956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4" name="Google Shape;54;p37"/>
          <p:cNvSpPr txBox="1"/>
          <p:nvPr>
            <p:ph idx="12" type="sldNum"/>
          </p:nvPr>
        </p:nvSpPr>
        <p:spPr>
          <a:xfrm>
            <a:off x="67056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p:cSld name="Section Header">
    <p:spTree>
      <p:nvGrpSpPr>
        <p:cNvPr id="55" name="Shape 55"/>
        <p:cNvGrpSpPr/>
        <p:nvPr/>
      </p:nvGrpSpPr>
      <p:grpSpPr>
        <a:xfrm>
          <a:off x="0" y="0"/>
          <a:ext cx="0" cy="0"/>
          <a:chOff x="0" y="0"/>
          <a:chExt cx="0" cy="0"/>
        </a:xfrm>
      </p:grpSpPr>
      <p:pic>
        <p:nvPicPr>
          <p:cNvPr id="56" name="Google Shape;56;p38"/>
          <p:cNvPicPr preferRelativeResize="0"/>
          <p:nvPr/>
        </p:nvPicPr>
        <p:blipFill rotWithShape="1">
          <a:blip r:embed="rId2">
            <a:alphaModFix/>
          </a:blip>
          <a:srcRect b="0" l="0" r="0" t="0"/>
          <a:stretch/>
        </p:blipFill>
        <p:spPr>
          <a:xfrm>
            <a:off x="-116620" y="-21772"/>
            <a:ext cx="9100457" cy="6879771"/>
          </a:xfrm>
          <a:prstGeom prst="rect">
            <a:avLst/>
          </a:prstGeom>
          <a:noFill/>
          <a:ln>
            <a:noFill/>
          </a:ln>
        </p:spPr>
      </p:pic>
      <p:pic>
        <p:nvPicPr>
          <p:cNvPr id="57" name="Google Shape;57;p38"/>
          <p:cNvPicPr preferRelativeResize="0"/>
          <p:nvPr/>
        </p:nvPicPr>
        <p:blipFill rotWithShape="1">
          <a:blip r:embed="rId3">
            <a:alphaModFix/>
          </a:blip>
          <a:srcRect b="0" l="0" r="0" t="0"/>
          <a:stretch/>
        </p:blipFill>
        <p:spPr>
          <a:xfrm rot="5400000">
            <a:off x="3816631" y="-3969030"/>
            <a:ext cx="1371601" cy="9309664"/>
          </a:xfrm>
          <a:prstGeom prst="rect">
            <a:avLst/>
          </a:prstGeom>
          <a:noFill/>
          <a:ln>
            <a:noFill/>
          </a:ln>
        </p:spPr>
      </p:pic>
      <p:sp>
        <p:nvSpPr>
          <p:cNvPr id="58" name="Google Shape;58;p38"/>
          <p:cNvSpPr txBox="1"/>
          <p:nvPr>
            <p:ph type="title"/>
          </p:nvPr>
        </p:nvSpPr>
        <p:spPr>
          <a:xfrm>
            <a:off x="4572000" y="3048000"/>
            <a:ext cx="4343400" cy="1362075"/>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rgbClr val="003300"/>
              </a:buClr>
              <a:buSzPts val="4000"/>
              <a:buFont typeface="Calibri"/>
              <a:buNone/>
              <a:defRPr b="1" sz="4000" cap="small">
                <a:solidFill>
                  <a:srgbClr val="0033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8"/>
          <p:cNvSpPr txBox="1"/>
          <p:nvPr>
            <p:ph idx="12" type="sldNum"/>
          </p:nvPr>
        </p:nvSpPr>
        <p:spPr>
          <a:xfrm>
            <a:off x="8750434" y="6530329"/>
            <a:ext cx="366793"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cxnSp>
        <p:nvCxnSpPr>
          <p:cNvPr id="60" name="Google Shape;60;p38"/>
          <p:cNvCxnSpPr/>
          <p:nvPr/>
        </p:nvCxnSpPr>
        <p:spPr>
          <a:xfrm flipH="1" rot="10800000">
            <a:off x="762000" y="6515118"/>
            <a:ext cx="7803822" cy="8237"/>
          </a:xfrm>
          <a:prstGeom prst="straightConnector1">
            <a:avLst/>
          </a:prstGeom>
          <a:noFill/>
          <a:ln cap="flat" cmpd="sng" w="28575">
            <a:solidFill>
              <a:srgbClr val="4A7DBA"/>
            </a:solidFill>
            <a:prstDash val="solid"/>
            <a:round/>
            <a:headEnd len="sm" w="sm" type="none"/>
            <a:tailEnd len="sm" w="sm" type="none"/>
          </a:ln>
        </p:spPr>
      </p:cxnSp>
      <p:cxnSp>
        <p:nvCxnSpPr>
          <p:cNvPr id="61" name="Google Shape;61;p38"/>
          <p:cNvCxnSpPr/>
          <p:nvPr/>
        </p:nvCxnSpPr>
        <p:spPr>
          <a:xfrm flipH="1" rot="10800000">
            <a:off x="705870" y="6540163"/>
            <a:ext cx="7803822" cy="8237"/>
          </a:xfrm>
          <a:prstGeom prst="straightConnector1">
            <a:avLst/>
          </a:prstGeom>
          <a:noFill/>
          <a:ln cap="flat" cmpd="sng" w="28575">
            <a:solidFill>
              <a:srgbClr val="4A7DBA"/>
            </a:solidFill>
            <a:prstDash val="solid"/>
            <a:round/>
            <a:headEnd len="sm" w="sm" type="none"/>
            <a:tailEnd len="sm" w="sm" type="none"/>
          </a:ln>
        </p:spPr>
      </p:cxnSp>
      <p:pic>
        <p:nvPicPr>
          <p:cNvPr id="62" name="Google Shape;62;p38"/>
          <p:cNvPicPr preferRelativeResize="0"/>
          <p:nvPr/>
        </p:nvPicPr>
        <p:blipFill rotWithShape="1">
          <a:blip r:embed="rId2">
            <a:alphaModFix/>
          </a:blip>
          <a:srcRect b="0" l="0" r="0" t="0"/>
          <a:stretch/>
        </p:blipFill>
        <p:spPr>
          <a:xfrm>
            <a:off x="17711" y="-21771"/>
            <a:ext cx="9100457" cy="6879771"/>
          </a:xfrm>
          <a:prstGeom prst="rect">
            <a:avLst/>
          </a:prstGeom>
          <a:noFill/>
          <a:ln>
            <a:noFill/>
          </a:ln>
        </p:spPr>
      </p:pic>
      <p:sp>
        <p:nvSpPr>
          <p:cNvPr id="63" name="Google Shape;63;p38"/>
          <p:cNvSpPr txBox="1"/>
          <p:nvPr/>
        </p:nvSpPr>
        <p:spPr>
          <a:xfrm>
            <a:off x="6415986" y="6127836"/>
            <a:ext cx="200179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244061"/>
                </a:solidFill>
                <a:latin typeface="Bodoni"/>
                <a:ea typeface="Bodoni"/>
                <a:cs typeface="Bodoni"/>
                <a:sym typeface="Bodoni"/>
              </a:rPr>
              <a:t>I</a:t>
            </a:r>
            <a:r>
              <a:rPr b="1" baseline="30000" i="0" lang="en-US" sz="2800" u="none" cap="none" strike="noStrike">
                <a:solidFill>
                  <a:srgbClr val="244061"/>
                </a:solidFill>
                <a:latin typeface="Bodoni"/>
                <a:ea typeface="Bodoni"/>
                <a:cs typeface="Bodoni"/>
                <a:sym typeface="Bodoni"/>
              </a:rPr>
              <a:t>n</a:t>
            </a:r>
            <a:r>
              <a:rPr b="1" i="0" lang="en-US" sz="2800" u="none" cap="none" strike="noStrike">
                <a:solidFill>
                  <a:srgbClr val="244061"/>
                </a:solidFill>
                <a:latin typeface="Bodoni"/>
                <a:ea typeface="Bodoni"/>
                <a:cs typeface="Bodoni"/>
                <a:sym typeface="Bodoni"/>
              </a:rPr>
              <a:t>SITE</a:t>
            </a:r>
            <a:r>
              <a:rPr b="1" i="0" lang="en-US" sz="2800" u="none" cap="none" strike="noStrike">
                <a:solidFill>
                  <a:schemeClr val="accent1"/>
                </a:solidFill>
                <a:latin typeface="Bodoni"/>
                <a:ea typeface="Bodoni"/>
                <a:cs typeface="Bodoni"/>
                <a:sym typeface="Bodoni"/>
              </a:rPr>
              <a:t>2022</a:t>
            </a:r>
            <a:endParaRPr b="0" i="0" sz="1400" u="none" cap="none" strike="noStrike">
              <a:solidFill>
                <a:srgbClr val="000000"/>
              </a:solidFill>
              <a:latin typeface="Arial"/>
              <a:ea typeface="Arial"/>
              <a:cs typeface="Arial"/>
              <a:sym typeface="Arial"/>
            </a:endParaRPr>
          </a:p>
        </p:txBody>
      </p:sp>
      <p:sp>
        <p:nvSpPr>
          <p:cNvPr id="64" name="Google Shape;64;p38"/>
          <p:cNvSpPr txBox="1"/>
          <p:nvPr/>
        </p:nvSpPr>
        <p:spPr>
          <a:xfrm>
            <a:off x="630002" y="6550400"/>
            <a:ext cx="5486068" cy="2539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chemeClr val="accent1"/>
                </a:solidFill>
                <a:latin typeface="Bodoni"/>
                <a:ea typeface="Bodoni"/>
                <a:cs typeface="Bodoni"/>
                <a:sym typeface="Bodoni"/>
              </a:rPr>
              <a:t>AN INFORMING SCIENCE INSTITUTE CONFERENCE July 6-7, 2022</a:t>
            </a:r>
            <a:endParaRPr b="0" i="0" sz="1400" u="none" cap="none" strike="noStrike">
              <a:solidFill>
                <a:srgbClr val="000000"/>
              </a:solidFill>
              <a:latin typeface="Arial"/>
              <a:ea typeface="Arial"/>
              <a:cs typeface="Arial"/>
              <a:sym typeface="Arial"/>
            </a:endParaRPr>
          </a:p>
        </p:txBody>
      </p:sp>
      <p:sp>
        <p:nvSpPr>
          <p:cNvPr id="65" name="Google Shape;65;p38"/>
          <p:cNvSpPr txBox="1"/>
          <p:nvPr/>
        </p:nvSpPr>
        <p:spPr>
          <a:xfrm>
            <a:off x="7106669" y="6572247"/>
            <a:ext cx="1143001" cy="253916"/>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050"/>
              <a:buFont typeface="Arial"/>
              <a:buNone/>
            </a:pPr>
            <a:r>
              <a:rPr b="0" i="0" lang="en-US" sz="1050" u="none" cap="none" strike="noStrike">
                <a:solidFill>
                  <a:schemeClr val="accent1"/>
                </a:solidFill>
                <a:latin typeface="Bodoni"/>
                <a:ea typeface="Bodoni"/>
                <a:cs typeface="Bodoni"/>
                <a:sym typeface="Bodoni"/>
              </a:rPr>
              <a:t>The Cloud</a:t>
            </a:r>
            <a:endParaRPr b="0" i="0" sz="1400" u="none" cap="none" strike="noStrike">
              <a:solidFill>
                <a:srgbClr val="000000"/>
              </a:solidFill>
              <a:latin typeface="Arial"/>
              <a:ea typeface="Arial"/>
              <a:cs typeface="Arial"/>
              <a:sym typeface="Arial"/>
            </a:endParaRPr>
          </a:p>
        </p:txBody>
      </p:sp>
    </p:spTree>
  </p:cSld>
  <p:clrMapOvr>
    <a:masterClrMapping/>
  </p:clrMapOvr>
  <p:transition spd="slow">
    <p:wipe dir="d"/>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7"/>
                                        </p:tgtEl>
                                        <p:attrNameLst>
                                          <p:attrName>style.visibility</p:attrName>
                                        </p:attrNameLst>
                                      </p:cBhvr>
                                      <p:to>
                                        <p:strVal val="visible"/>
                                      </p:to>
                                    </p:set>
                                    <p:animEffect filter="fade" transition="in">
                                      <p:cBhvr>
                                        <p:cTn dur="500"/>
                                        <p:tgtEl>
                                          <p:spTgt spid="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6" name="Shape 66"/>
        <p:cNvGrpSpPr/>
        <p:nvPr/>
      </p:nvGrpSpPr>
      <p:grpSpPr>
        <a:xfrm>
          <a:off x="0" y="0"/>
          <a:ext cx="0" cy="0"/>
          <a:chOff x="0" y="0"/>
          <a:chExt cx="0" cy="0"/>
        </a:xfrm>
      </p:grpSpPr>
      <p:sp>
        <p:nvSpPr>
          <p:cNvPr id="67" name="Google Shape;67;p40"/>
          <p:cNvSpPr txBox="1"/>
          <p:nvPr>
            <p:ph type="title"/>
          </p:nvPr>
        </p:nvSpPr>
        <p:spPr>
          <a:xfrm>
            <a:off x="762000" y="274638"/>
            <a:ext cx="8077200" cy="11430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40"/>
          <p:cNvSpPr txBox="1"/>
          <p:nvPr>
            <p:ph idx="1" type="body"/>
          </p:nvPr>
        </p:nvSpPr>
        <p:spPr>
          <a:xfrm>
            <a:off x="6858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9" name="Google Shape;69;p40"/>
          <p:cNvSpPr txBox="1"/>
          <p:nvPr>
            <p:ph idx="2" type="body"/>
          </p:nvPr>
        </p:nvSpPr>
        <p:spPr>
          <a:xfrm>
            <a:off x="6858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70" name="Google Shape;70;p40"/>
          <p:cNvSpPr txBox="1"/>
          <p:nvPr>
            <p:ph idx="3" type="body"/>
          </p:nvPr>
        </p:nvSpPr>
        <p:spPr>
          <a:xfrm>
            <a:off x="48736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71" name="Google Shape;71;p40"/>
          <p:cNvSpPr txBox="1"/>
          <p:nvPr>
            <p:ph idx="4" type="body"/>
          </p:nvPr>
        </p:nvSpPr>
        <p:spPr>
          <a:xfrm>
            <a:off x="48736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72" name="Google Shape;72;p40"/>
          <p:cNvSpPr txBox="1"/>
          <p:nvPr>
            <p:ph idx="12" type="sldNum"/>
          </p:nvPr>
        </p:nvSpPr>
        <p:spPr>
          <a:xfrm>
            <a:off x="8521484" y="6495082"/>
            <a:ext cx="609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3" name="Shape 73"/>
        <p:cNvGrpSpPr/>
        <p:nvPr/>
      </p:nvGrpSpPr>
      <p:grpSpPr>
        <a:xfrm>
          <a:off x="0" y="0"/>
          <a:ext cx="0" cy="0"/>
          <a:chOff x="0" y="0"/>
          <a:chExt cx="0" cy="0"/>
        </a:xfrm>
      </p:grpSpPr>
      <p:sp>
        <p:nvSpPr>
          <p:cNvPr id="74" name="Google Shape;74;p41"/>
          <p:cNvSpPr txBox="1"/>
          <p:nvPr>
            <p:ph type="title"/>
          </p:nvPr>
        </p:nvSpPr>
        <p:spPr>
          <a:xfrm>
            <a:off x="6858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41"/>
          <p:cNvSpPr txBox="1"/>
          <p:nvPr>
            <p:ph idx="1" type="body"/>
          </p:nvPr>
        </p:nvSpPr>
        <p:spPr>
          <a:xfrm>
            <a:off x="38036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76" name="Google Shape;76;p41"/>
          <p:cNvSpPr txBox="1"/>
          <p:nvPr>
            <p:ph idx="2" type="body"/>
          </p:nvPr>
        </p:nvSpPr>
        <p:spPr>
          <a:xfrm>
            <a:off x="6858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7" name="Google Shape;77;p41"/>
          <p:cNvSpPr txBox="1"/>
          <p:nvPr>
            <p:ph idx="12" type="sldNum"/>
          </p:nvPr>
        </p:nvSpPr>
        <p:spPr>
          <a:xfrm>
            <a:off x="8521484" y="6495082"/>
            <a:ext cx="609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8" name="Shape 78"/>
        <p:cNvGrpSpPr/>
        <p:nvPr/>
      </p:nvGrpSpPr>
      <p:grpSpPr>
        <a:xfrm>
          <a:off x="0" y="0"/>
          <a:ext cx="0" cy="0"/>
          <a:chOff x="0" y="0"/>
          <a:chExt cx="0" cy="0"/>
        </a:xfrm>
      </p:grpSpPr>
      <p:sp>
        <p:nvSpPr>
          <p:cNvPr id="79" name="Google Shape;79;p4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42"/>
          <p:cNvSpPr/>
          <p:nvPr>
            <p:ph idx="2" type="pic"/>
          </p:nvPr>
        </p:nvSpPr>
        <p:spPr>
          <a:xfrm>
            <a:off x="1792288" y="612775"/>
            <a:ext cx="5486400" cy="4114800"/>
          </a:xfrm>
          <a:prstGeom prst="rect">
            <a:avLst/>
          </a:prstGeom>
          <a:noFill/>
          <a:ln>
            <a:noFill/>
          </a:ln>
        </p:spPr>
      </p:sp>
      <p:sp>
        <p:nvSpPr>
          <p:cNvPr id="81" name="Google Shape;81;p4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82" name="Google Shape;82;p42"/>
          <p:cNvSpPr txBox="1"/>
          <p:nvPr>
            <p:ph idx="12" type="sldNum"/>
          </p:nvPr>
        </p:nvSpPr>
        <p:spPr>
          <a:xfrm>
            <a:off x="8521484" y="6495082"/>
            <a:ext cx="609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3" name="Shape 83"/>
        <p:cNvGrpSpPr/>
        <p:nvPr/>
      </p:nvGrpSpPr>
      <p:grpSpPr>
        <a:xfrm>
          <a:off x="0" y="0"/>
          <a:ext cx="0" cy="0"/>
          <a:chOff x="0" y="0"/>
          <a:chExt cx="0" cy="0"/>
        </a:xfrm>
      </p:grpSpPr>
      <p:sp>
        <p:nvSpPr>
          <p:cNvPr id="84" name="Google Shape;84;p43"/>
          <p:cNvSpPr txBox="1"/>
          <p:nvPr>
            <p:ph type="title"/>
          </p:nvPr>
        </p:nvSpPr>
        <p:spPr>
          <a:xfrm>
            <a:off x="762000" y="274638"/>
            <a:ext cx="8077200" cy="11430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43"/>
          <p:cNvSpPr txBox="1"/>
          <p:nvPr>
            <p:ph idx="1" type="body"/>
          </p:nvPr>
        </p:nvSpPr>
        <p:spPr>
          <a:xfrm rot="5400000">
            <a:off x="2537619" y="-175418"/>
            <a:ext cx="4525963" cy="80772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6" name="Google Shape;86;p43"/>
          <p:cNvSpPr txBox="1"/>
          <p:nvPr>
            <p:ph idx="12" type="sldNum"/>
          </p:nvPr>
        </p:nvSpPr>
        <p:spPr>
          <a:xfrm>
            <a:off x="8521484" y="6495082"/>
            <a:ext cx="609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wipe dir="d"/>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7" name="Shape 87"/>
        <p:cNvGrpSpPr/>
        <p:nvPr/>
      </p:nvGrpSpPr>
      <p:grpSpPr>
        <a:xfrm>
          <a:off x="0" y="0"/>
          <a:ext cx="0" cy="0"/>
          <a:chOff x="0" y="0"/>
          <a:chExt cx="0" cy="0"/>
        </a:xfrm>
      </p:grpSpPr>
      <p:sp>
        <p:nvSpPr>
          <p:cNvPr id="88" name="Google Shape;88;p44"/>
          <p:cNvSpPr txBox="1"/>
          <p:nvPr>
            <p:ph type="title"/>
          </p:nvPr>
        </p:nvSpPr>
        <p:spPr>
          <a:xfrm rot="5400000">
            <a:off x="4884738" y="2171701"/>
            <a:ext cx="5851525" cy="20574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44"/>
          <p:cNvSpPr txBox="1"/>
          <p:nvPr>
            <p:ph idx="1" type="body"/>
          </p:nvPr>
        </p:nvSpPr>
        <p:spPr>
          <a:xfrm rot="5400000">
            <a:off x="769938" y="266701"/>
            <a:ext cx="5851525" cy="5867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90" name="Google Shape;90;p44"/>
          <p:cNvSpPr txBox="1"/>
          <p:nvPr>
            <p:ph idx="12" type="sldNum"/>
          </p:nvPr>
        </p:nvSpPr>
        <p:spPr>
          <a:xfrm>
            <a:off x="8521484" y="6495082"/>
            <a:ext cx="609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wipe dir="d"/>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1" name="Shape 91"/>
        <p:cNvGrpSpPr/>
        <p:nvPr/>
      </p:nvGrpSpPr>
      <p:grpSpPr>
        <a:xfrm>
          <a:off x="0" y="0"/>
          <a:ext cx="0" cy="0"/>
          <a:chOff x="0" y="0"/>
          <a:chExt cx="0" cy="0"/>
        </a:xfrm>
      </p:grpSpPr>
      <p:sp>
        <p:nvSpPr>
          <p:cNvPr id="92" name="Google Shape;92;p45"/>
          <p:cNvSpPr txBox="1"/>
          <p:nvPr>
            <p:ph idx="12" type="sldNum"/>
          </p:nvPr>
        </p:nvSpPr>
        <p:spPr>
          <a:xfrm>
            <a:off x="8521484" y="6495082"/>
            <a:ext cx="609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2.png"/><Relationship Id="rId2" Type="http://schemas.openxmlformats.org/officeDocument/2006/relationships/image" Target="../media/image16.jp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theme" Target="../theme/theme2.xml"/><Relationship Id="rId14" Type="http://schemas.openxmlformats.org/officeDocument/2006/relationships/slideLayout" Target="../slideLayouts/slideLayout1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2"/>
          <p:cNvSpPr txBox="1"/>
          <p:nvPr>
            <p:ph type="title"/>
          </p:nvPr>
        </p:nvSpPr>
        <p:spPr>
          <a:xfrm>
            <a:off x="762000" y="274638"/>
            <a:ext cx="8077200" cy="1143000"/>
          </a:xfrm>
          <a:prstGeom prst="rect">
            <a:avLst/>
          </a:prstGeom>
          <a:noFill/>
          <a:ln>
            <a:noFill/>
          </a:ln>
        </p:spPr>
        <p:txBody>
          <a:bodyPr anchorCtr="0" anchor="ctr" bIns="45700" lIns="91425" spcFirstLastPara="1" rIns="91425" wrap="square" tIns="45700">
            <a:normAutofit/>
          </a:bodyPr>
          <a:lstStyle>
            <a:lvl1pPr lvl="0" marR="0" rtl="0" algn="l">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2"/>
          <p:cNvSpPr txBox="1"/>
          <p:nvPr>
            <p:ph idx="1" type="body"/>
          </p:nvPr>
        </p:nvSpPr>
        <p:spPr>
          <a:xfrm>
            <a:off x="762000" y="1600200"/>
            <a:ext cx="8077200" cy="4525963"/>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pic>
        <p:nvPicPr>
          <p:cNvPr id="12" name="Google Shape;12;p32"/>
          <p:cNvPicPr preferRelativeResize="0"/>
          <p:nvPr/>
        </p:nvPicPr>
        <p:blipFill rotWithShape="1">
          <a:blip r:embed="rId1">
            <a:alphaModFix/>
          </a:blip>
          <a:srcRect b="0" l="0" r="0" t="0"/>
          <a:stretch/>
        </p:blipFill>
        <p:spPr>
          <a:xfrm>
            <a:off x="-152399" y="-109183"/>
            <a:ext cx="457200" cy="7083189"/>
          </a:xfrm>
          <a:prstGeom prst="rect">
            <a:avLst/>
          </a:prstGeom>
          <a:noFill/>
          <a:ln>
            <a:noFill/>
          </a:ln>
        </p:spPr>
      </p:pic>
      <p:sp>
        <p:nvSpPr>
          <p:cNvPr id="13" name="Google Shape;13;p32"/>
          <p:cNvSpPr txBox="1"/>
          <p:nvPr>
            <p:ph idx="12" type="sldNum"/>
          </p:nvPr>
        </p:nvSpPr>
        <p:spPr>
          <a:xfrm>
            <a:off x="8521484" y="6495082"/>
            <a:ext cx="609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cxnSp>
        <p:nvCxnSpPr>
          <p:cNvPr id="14" name="Google Shape;14;p32"/>
          <p:cNvCxnSpPr/>
          <p:nvPr/>
        </p:nvCxnSpPr>
        <p:spPr>
          <a:xfrm flipH="1" rot="10800000">
            <a:off x="762000" y="6515118"/>
            <a:ext cx="7803822" cy="8237"/>
          </a:xfrm>
          <a:prstGeom prst="straightConnector1">
            <a:avLst/>
          </a:prstGeom>
          <a:noFill/>
          <a:ln cap="flat" cmpd="sng" w="28575">
            <a:solidFill>
              <a:srgbClr val="4A7DBA"/>
            </a:solidFill>
            <a:prstDash val="solid"/>
            <a:round/>
            <a:headEnd len="sm" w="sm" type="none"/>
            <a:tailEnd len="sm" w="sm" type="none"/>
          </a:ln>
        </p:spPr>
      </p:cxnSp>
      <p:sp>
        <p:nvSpPr>
          <p:cNvPr id="15" name="Google Shape;15;p32"/>
          <p:cNvSpPr txBox="1"/>
          <p:nvPr/>
        </p:nvSpPr>
        <p:spPr>
          <a:xfrm>
            <a:off x="6705600" y="6097037"/>
            <a:ext cx="200179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244061"/>
                </a:solidFill>
                <a:latin typeface="Bodoni"/>
                <a:ea typeface="Bodoni"/>
                <a:cs typeface="Bodoni"/>
                <a:sym typeface="Bodoni"/>
              </a:rPr>
              <a:t>I</a:t>
            </a:r>
            <a:r>
              <a:rPr b="1" baseline="30000" i="0" lang="en-US" sz="2800" u="none" cap="none" strike="noStrike">
                <a:solidFill>
                  <a:srgbClr val="244061"/>
                </a:solidFill>
                <a:latin typeface="Bodoni"/>
                <a:ea typeface="Bodoni"/>
                <a:cs typeface="Bodoni"/>
                <a:sym typeface="Bodoni"/>
              </a:rPr>
              <a:t>n</a:t>
            </a:r>
            <a:r>
              <a:rPr b="1" i="0" lang="en-US" sz="2800" u="none" cap="none" strike="noStrike">
                <a:solidFill>
                  <a:srgbClr val="244061"/>
                </a:solidFill>
                <a:latin typeface="Bodoni"/>
                <a:ea typeface="Bodoni"/>
                <a:cs typeface="Bodoni"/>
                <a:sym typeface="Bodoni"/>
              </a:rPr>
              <a:t>SITE</a:t>
            </a:r>
            <a:r>
              <a:rPr b="1" i="0" lang="en-US" sz="2800" u="none" cap="none" strike="noStrike">
                <a:solidFill>
                  <a:schemeClr val="accent1"/>
                </a:solidFill>
                <a:latin typeface="Bodoni"/>
                <a:ea typeface="Bodoni"/>
                <a:cs typeface="Bodoni"/>
                <a:sym typeface="Bodoni"/>
              </a:rPr>
              <a:t>2019</a:t>
            </a:r>
            <a:endParaRPr b="0" i="0" sz="1400" u="none" cap="none" strike="noStrike">
              <a:solidFill>
                <a:srgbClr val="000000"/>
              </a:solidFill>
              <a:latin typeface="Arial"/>
              <a:ea typeface="Arial"/>
              <a:cs typeface="Arial"/>
              <a:sym typeface="Arial"/>
            </a:endParaRPr>
          </a:p>
        </p:txBody>
      </p:sp>
      <p:sp>
        <p:nvSpPr>
          <p:cNvPr id="16" name="Google Shape;16;p32"/>
          <p:cNvSpPr txBox="1"/>
          <p:nvPr/>
        </p:nvSpPr>
        <p:spPr>
          <a:xfrm>
            <a:off x="731792" y="6579845"/>
            <a:ext cx="5486068" cy="2539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chemeClr val="accent1"/>
                </a:solidFill>
                <a:latin typeface="Bodoni"/>
                <a:ea typeface="Bodoni"/>
                <a:cs typeface="Bodoni"/>
                <a:sym typeface="Bodoni"/>
              </a:rPr>
              <a:t>AN INFORMING SCIENCE INSTITUTE CONFERENCE June 30 - July 5, 2019</a:t>
            </a:r>
            <a:endParaRPr b="0" i="0" sz="1400" u="none" cap="none" strike="noStrike">
              <a:solidFill>
                <a:srgbClr val="000000"/>
              </a:solidFill>
              <a:latin typeface="Arial"/>
              <a:ea typeface="Arial"/>
              <a:cs typeface="Arial"/>
              <a:sym typeface="Arial"/>
            </a:endParaRPr>
          </a:p>
        </p:txBody>
      </p:sp>
      <p:sp>
        <p:nvSpPr>
          <p:cNvPr id="17" name="Google Shape;17;p32"/>
          <p:cNvSpPr txBox="1"/>
          <p:nvPr/>
        </p:nvSpPr>
        <p:spPr>
          <a:xfrm>
            <a:off x="7325750" y="6585585"/>
            <a:ext cx="1143001" cy="253916"/>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050"/>
              <a:buFont typeface="Arial"/>
              <a:buNone/>
            </a:pPr>
            <a:r>
              <a:rPr b="0" i="0" lang="en-US" sz="1050" u="none" cap="none" strike="noStrike">
                <a:solidFill>
                  <a:schemeClr val="accent1"/>
                </a:solidFill>
                <a:latin typeface="Bodoni"/>
                <a:ea typeface="Bodoni"/>
                <a:cs typeface="Bodoni"/>
                <a:sym typeface="Bodoni"/>
              </a:rPr>
              <a:t>Jerusalem, Israel</a:t>
            </a:r>
            <a:endParaRPr b="0" i="0" sz="1400" u="none" cap="none" strike="noStrike">
              <a:solidFill>
                <a:srgbClr val="000000"/>
              </a:solidFill>
              <a:latin typeface="Arial"/>
              <a:ea typeface="Arial"/>
              <a:cs typeface="Arial"/>
              <a:sym typeface="Arial"/>
            </a:endParaRPr>
          </a:p>
        </p:txBody>
      </p:sp>
      <p:pic>
        <p:nvPicPr>
          <p:cNvPr id="18" name="Google Shape;18;p32"/>
          <p:cNvPicPr preferRelativeResize="0"/>
          <p:nvPr/>
        </p:nvPicPr>
        <p:blipFill rotWithShape="1">
          <a:blip r:embed="rId2">
            <a:alphaModFix/>
          </a:blip>
          <a:srcRect b="0" l="0" r="0" t="0"/>
          <a:stretch/>
        </p:blipFill>
        <p:spPr>
          <a:xfrm>
            <a:off x="17711" y="-21771"/>
            <a:ext cx="9100457" cy="6879771"/>
          </a:xfrm>
          <a:prstGeom prst="rect">
            <a:avLst/>
          </a:prstGeom>
          <a:noFill/>
          <a:ln>
            <a:noFill/>
          </a:ln>
        </p:spPr>
      </p:pic>
      <p:sp>
        <p:nvSpPr>
          <p:cNvPr id="19" name="Google Shape;19;p32"/>
          <p:cNvSpPr txBox="1"/>
          <p:nvPr/>
        </p:nvSpPr>
        <p:spPr>
          <a:xfrm>
            <a:off x="6415986" y="6127836"/>
            <a:ext cx="200179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244061"/>
                </a:solidFill>
                <a:latin typeface="Bodoni"/>
                <a:ea typeface="Bodoni"/>
                <a:cs typeface="Bodoni"/>
                <a:sym typeface="Bodoni"/>
              </a:rPr>
              <a:t>I</a:t>
            </a:r>
            <a:r>
              <a:rPr b="1" baseline="30000" i="0" lang="en-US" sz="2800" u="none" cap="none" strike="noStrike">
                <a:solidFill>
                  <a:srgbClr val="244061"/>
                </a:solidFill>
                <a:latin typeface="Bodoni"/>
                <a:ea typeface="Bodoni"/>
                <a:cs typeface="Bodoni"/>
                <a:sym typeface="Bodoni"/>
              </a:rPr>
              <a:t>n</a:t>
            </a:r>
            <a:r>
              <a:rPr b="1" i="0" lang="en-US" sz="2800" u="none" cap="none" strike="noStrike">
                <a:solidFill>
                  <a:srgbClr val="244061"/>
                </a:solidFill>
                <a:latin typeface="Bodoni"/>
                <a:ea typeface="Bodoni"/>
                <a:cs typeface="Bodoni"/>
                <a:sym typeface="Bodoni"/>
              </a:rPr>
              <a:t>SITE</a:t>
            </a:r>
            <a:r>
              <a:rPr b="1" i="0" lang="en-US" sz="2800" u="none" cap="none" strike="noStrike">
                <a:solidFill>
                  <a:schemeClr val="accent1"/>
                </a:solidFill>
                <a:latin typeface="Bodoni"/>
                <a:ea typeface="Bodoni"/>
                <a:cs typeface="Bodoni"/>
                <a:sym typeface="Bodoni"/>
              </a:rPr>
              <a:t>2022</a:t>
            </a:r>
            <a:endParaRPr b="0" i="0" sz="1400" u="none" cap="none" strike="noStrike">
              <a:solidFill>
                <a:srgbClr val="000000"/>
              </a:solidFill>
              <a:latin typeface="Arial"/>
              <a:ea typeface="Arial"/>
              <a:cs typeface="Arial"/>
              <a:sym typeface="Arial"/>
            </a:endParaRPr>
          </a:p>
        </p:txBody>
      </p:sp>
      <p:sp>
        <p:nvSpPr>
          <p:cNvPr id="20" name="Google Shape;20;p32"/>
          <p:cNvSpPr txBox="1"/>
          <p:nvPr/>
        </p:nvSpPr>
        <p:spPr>
          <a:xfrm>
            <a:off x="630002" y="6550400"/>
            <a:ext cx="5486068" cy="2539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chemeClr val="accent1"/>
                </a:solidFill>
                <a:latin typeface="Bodoni"/>
                <a:ea typeface="Bodoni"/>
                <a:cs typeface="Bodoni"/>
                <a:sym typeface="Bodoni"/>
              </a:rPr>
              <a:t>AN INFORMING SCIENCE INSTITUTE CONFERENCE July 6-7, 2022</a:t>
            </a:r>
            <a:endParaRPr b="0" i="0" sz="1400" u="none" cap="none" strike="noStrike">
              <a:solidFill>
                <a:srgbClr val="000000"/>
              </a:solidFill>
              <a:latin typeface="Arial"/>
              <a:ea typeface="Arial"/>
              <a:cs typeface="Arial"/>
              <a:sym typeface="Arial"/>
            </a:endParaRPr>
          </a:p>
        </p:txBody>
      </p:sp>
      <p:sp>
        <p:nvSpPr>
          <p:cNvPr id="21" name="Google Shape;21;p32"/>
          <p:cNvSpPr txBox="1"/>
          <p:nvPr/>
        </p:nvSpPr>
        <p:spPr>
          <a:xfrm>
            <a:off x="7106669" y="6572247"/>
            <a:ext cx="1143001" cy="253916"/>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050"/>
              <a:buFont typeface="Arial"/>
              <a:buNone/>
            </a:pPr>
            <a:r>
              <a:rPr b="0" i="0" lang="en-US" sz="1050" u="none" cap="none" strike="noStrike">
                <a:solidFill>
                  <a:schemeClr val="accent1"/>
                </a:solidFill>
                <a:latin typeface="Bodoni"/>
                <a:ea typeface="Bodoni"/>
                <a:cs typeface="Bodoni"/>
                <a:sym typeface="Bodoni"/>
              </a:rPr>
              <a:t>The Cloud</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spd="slow">
    <p:wipe dir="d"/>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7.jpg"/><Relationship Id="rId4" Type="http://schemas.openxmlformats.org/officeDocument/2006/relationships/image" Target="../media/image9.jpg"/><Relationship Id="rId5"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0.png"/><Relationship Id="rId6" Type="http://schemas.openxmlformats.org/officeDocument/2006/relationships/image" Target="../media/image14.png"/><Relationship Id="rId7"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hyperlink" Target="https://wenger-trayner.com/wp-content/uploads/2013/10/06-Brief-introduction-to-communities-of-practice.pdf"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
          <p:cNvSpPr txBox="1"/>
          <p:nvPr>
            <p:ph type="ctrTitle"/>
          </p:nvPr>
        </p:nvSpPr>
        <p:spPr>
          <a:xfrm>
            <a:off x="2590800" y="2286000"/>
            <a:ext cx="6180224" cy="1470025"/>
          </a:xfrm>
          <a:prstGeom prst="rect">
            <a:avLst/>
          </a:prstGeom>
          <a:noFill/>
          <a:ln>
            <a:noFill/>
          </a:ln>
        </p:spPr>
        <p:txBody>
          <a:bodyPr anchorCtr="0" anchor="t" bIns="45700" lIns="91425" spcFirstLastPara="1" rIns="91425" wrap="square" tIns="45700">
            <a:normAutofit fontScale="90000"/>
          </a:bodyPr>
          <a:lstStyle/>
          <a:p>
            <a:pPr indent="0" lvl="0" marL="0" rtl="0" algn="r">
              <a:lnSpc>
                <a:spcPct val="100000"/>
              </a:lnSpc>
              <a:spcBef>
                <a:spcPts val="0"/>
              </a:spcBef>
              <a:spcAft>
                <a:spcPts val="0"/>
              </a:spcAft>
              <a:buClr>
                <a:srgbClr val="003300"/>
              </a:buClr>
              <a:buSzPct val="100000"/>
              <a:buFont typeface="Calibri"/>
              <a:buNone/>
            </a:pPr>
            <a:r>
              <a:rPr lang="en-US"/>
              <a:t>The Journey From Isolation to Community </a:t>
            </a:r>
            <a:br>
              <a:rPr lang="en-US"/>
            </a:br>
            <a:r>
              <a:rPr lang="en-US"/>
              <a:t> </a:t>
            </a:r>
            <a:endParaRPr/>
          </a:p>
        </p:txBody>
      </p:sp>
      <p:sp>
        <p:nvSpPr>
          <p:cNvPr id="99" name="Google Shape;99;p1"/>
          <p:cNvSpPr txBox="1"/>
          <p:nvPr>
            <p:ph idx="1" type="subTitle"/>
          </p:nvPr>
        </p:nvSpPr>
        <p:spPr>
          <a:xfrm>
            <a:off x="1066800" y="4038600"/>
            <a:ext cx="7668128" cy="990600"/>
          </a:xfrm>
          <a:prstGeom prst="rect">
            <a:avLst/>
          </a:prstGeom>
          <a:noFill/>
          <a:ln>
            <a:noFill/>
          </a:ln>
        </p:spPr>
        <p:txBody>
          <a:bodyPr anchorCtr="0" anchor="t" bIns="45700" lIns="91425" spcFirstLastPara="1" rIns="91425" wrap="square" tIns="45700">
            <a:normAutofit/>
          </a:bodyPr>
          <a:lstStyle/>
          <a:p>
            <a:pPr indent="0" lvl="0" marL="0" rtl="0" algn="r">
              <a:lnSpc>
                <a:spcPct val="100000"/>
              </a:lnSpc>
              <a:spcBef>
                <a:spcPts val="0"/>
              </a:spcBef>
              <a:spcAft>
                <a:spcPts val="0"/>
              </a:spcAft>
              <a:buClr>
                <a:schemeClr val="dk1"/>
              </a:buClr>
              <a:buSzPts val="2400"/>
              <a:buNone/>
            </a:pPr>
            <a:r>
              <a:rPr lang="en-US" sz="2400">
                <a:latin typeface="Calibri"/>
                <a:ea typeface="Calibri"/>
                <a:cs typeface="Calibri"/>
                <a:sym typeface="Calibri"/>
              </a:rPr>
              <a:t>Angela Matthews | Miguel Sanchez | Donna Armes-Thomas </a:t>
            </a:r>
            <a:endParaRPr/>
          </a:p>
          <a:p>
            <a:pPr indent="0" lvl="0" marL="0" rtl="0" algn="r">
              <a:lnSpc>
                <a:spcPct val="100000"/>
              </a:lnSpc>
              <a:spcBef>
                <a:spcPts val="480"/>
              </a:spcBef>
              <a:spcAft>
                <a:spcPts val="0"/>
              </a:spcAft>
              <a:buClr>
                <a:schemeClr val="dk1"/>
              </a:buClr>
              <a:buSzPts val="2400"/>
              <a:buNone/>
            </a:pPr>
            <a:r>
              <a:rPr lang="en-US" sz="2400">
                <a:latin typeface="Calibri"/>
                <a:ea typeface="Calibri"/>
                <a:cs typeface="Calibri"/>
                <a:sym typeface="Calibri"/>
              </a:rPr>
              <a:t>July 7, 2022</a:t>
            </a:r>
            <a:endParaRP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
          <p:cNvSpPr txBox="1"/>
          <p:nvPr/>
        </p:nvSpPr>
        <p:spPr>
          <a:xfrm>
            <a:off x="2514600" y="76201"/>
            <a:ext cx="6248399" cy="6650546"/>
          </a:xfrm>
          <a:prstGeom prst="rect">
            <a:avLst/>
          </a:prstGeom>
          <a:noFill/>
          <a:ln>
            <a:noFill/>
          </a:ln>
        </p:spPr>
        <p:txBody>
          <a:bodyPr anchorCtr="0" anchor="t" bIns="45700" lIns="91425" spcFirstLastPara="1" rIns="91425" wrap="square" tIns="45700">
            <a:normAutofit lnSpcReduction="20000"/>
          </a:bodyPr>
          <a:lstStyle/>
          <a:p>
            <a:pPr indent="0" lvl="0" marL="0" marR="0" rtl="0" algn="l">
              <a:lnSpc>
                <a:spcPct val="100000"/>
              </a:lnSpc>
              <a:spcBef>
                <a:spcPts val="0"/>
              </a:spcBef>
              <a:spcAft>
                <a:spcPts val="0"/>
              </a:spcAft>
              <a:buClr>
                <a:srgbClr val="000000"/>
              </a:buClr>
              <a:buSzPts val="3100"/>
              <a:buFont typeface="Arial"/>
              <a:buNone/>
            </a:pPr>
            <a:r>
              <a:rPr b="1" i="0" lang="en-US" sz="3100" u="none" cap="none" strike="noStrike">
                <a:solidFill>
                  <a:schemeClr val="dk1"/>
                </a:solidFill>
                <a:latin typeface="Calibri"/>
                <a:ea typeface="Calibri"/>
                <a:cs typeface="Calibri"/>
                <a:sym typeface="Calibri"/>
              </a:rPr>
              <a:t>Authors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91"/>
              <a:buFont typeface="Arial"/>
              <a:buNone/>
            </a:pPr>
            <a:r>
              <a:rPr b="1" i="0" lang="en-US" sz="1591" u="none" cap="none" strike="noStrike">
                <a:solidFill>
                  <a:schemeClr val="dk1"/>
                </a:solidFill>
                <a:latin typeface="Calibri"/>
                <a:ea typeface="Calibri"/>
                <a:cs typeface="Calibri"/>
                <a:sym typeface="Calibri"/>
              </a:rPr>
              <a:t>Angela Matthews</a:t>
            </a:r>
            <a:r>
              <a:rPr b="0" i="0" lang="en-US" sz="1591" u="none" cap="none" strike="noStrike">
                <a:solidFill>
                  <a:schemeClr val="dk1"/>
                </a:solidFill>
                <a:latin typeface="Calibri"/>
                <a:ea typeface="Calibri"/>
                <a:cs typeface="Calibri"/>
                <a:sym typeface="Calibri"/>
              </a:rPr>
              <a:t> is a Course Operations Specialist for the Center of Academic Innovation at the University of Michigan. She also teaches writing, research, and transition skills to help entering freshmen adapt to college. Her doctoral dissertation in Higher Education focused on the connection between grief and doctoral attrition. </a:t>
            </a:r>
            <a:r>
              <a:rPr lang="en-US" sz="1591">
                <a:solidFill>
                  <a:schemeClr val="dk1"/>
                </a:solidFill>
                <a:latin typeface="Calibri"/>
                <a:ea typeface="Calibri"/>
                <a:cs typeface="Calibri"/>
                <a:sym typeface="Calibri"/>
              </a:rPr>
              <a:t>Her o</a:t>
            </a:r>
            <a:r>
              <a:rPr b="0" i="0" lang="en-US" sz="1591" u="none" cap="none" strike="noStrike">
                <a:solidFill>
                  <a:schemeClr val="dk1"/>
                </a:solidFill>
                <a:latin typeface="Calibri"/>
                <a:ea typeface="Calibri"/>
                <a:cs typeface="Calibri"/>
                <a:sym typeface="Calibri"/>
              </a:rPr>
              <a:t>ther research interests include  qualitative methods, the benefits of writing as therapy, and distance education.</a:t>
            </a:r>
            <a:endParaRPr b="1" i="0" sz="1591"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91"/>
              <a:buFont typeface="Arial"/>
              <a:buNone/>
            </a:pPr>
            <a:r>
              <a:t/>
            </a:r>
            <a:endParaRPr b="1" i="0" sz="1591"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91"/>
              <a:buFont typeface="Arial"/>
              <a:buNone/>
            </a:pPr>
            <a:r>
              <a:t/>
            </a:r>
            <a:endParaRPr b="1" i="0" sz="1591"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91"/>
              <a:buFont typeface="Arial"/>
              <a:buNone/>
            </a:pPr>
            <a:r>
              <a:t/>
            </a:r>
            <a:endParaRPr b="1" i="0" sz="1591"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91"/>
              <a:buFont typeface="Arial"/>
              <a:buNone/>
            </a:pPr>
            <a:r>
              <a:rPr b="1" i="0" lang="en-US" sz="1591" u="none" cap="none" strike="noStrike">
                <a:solidFill>
                  <a:schemeClr val="dk1"/>
                </a:solidFill>
                <a:latin typeface="Calibri"/>
                <a:ea typeface="Calibri"/>
                <a:cs typeface="Calibri"/>
                <a:sym typeface="Calibri"/>
              </a:rPr>
              <a:t>Miguel Sanchez</a:t>
            </a:r>
            <a:r>
              <a:rPr b="0" i="0" lang="en-US" sz="1591" u="none" cap="none" strike="noStrike">
                <a:solidFill>
                  <a:schemeClr val="dk1"/>
                </a:solidFill>
                <a:latin typeface="Calibri"/>
                <a:ea typeface="Calibri"/>
                <a:cs typeface="Calibri"/>
                <a:sym typeface="Calibri"/>
              </a:rPr>
              <a:t> is currently a K-2 Phys. Ed. Teacher for Manassas Park City Schools. Previously, he worked in Higher Education for 12 years, teaching and working for an online institution. He holds a Bachelor’s Degree in Physical Education and a Master’s in Athletic Coaching Education from West Virginia University (WVU) in Morgantown, WV. Miguel has a passion for working in education at all levels to help students reach their goals.</a:t>
            </a:r>
            <a:endParaRPr b="1" i="0" sz="1591"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91"/>
              <a:buFont typeface="Arial"/>
              <a:buNone/>
            </a:pPr>
            <a:r>
              <a:t/>
            </a:r>
            <a:endParaRPr b="1" i="0" sz="1591"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91"/>
              <a:buFont typeface="Arial"/>
              <a:buNone/>
            </a:pPr>
            <a:r>
              <a:t/>
            </a:r>
            <a:endParaRPr b="1" i="0" sz="1591"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91"/>
              <a:buFont typeface="Arial"/>
              <a:buNone/>
            </a:pPr>
            <a:r>
              <a:t/>
            </a:r>
            <a:endParaRPr b="1" i="0" sz="1591"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91"/>
              <a:buFont typeface="Arial"/>
              <a:buNone/>
            </a:pPr>
            <a:r>
              <a:t/>
            </a:r>
            <a:endParaRPr b="1" i="0" sz="1591"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91"/>
              <a:buFont typeface="Arial"/>
              <a:buNone/>
            </a:pPr>
            <a:r>
              <a:rPr b="1" i="0" lang="en-US" sz="1591" u="none" cap="none" strike="noStrike">
                <a:solidFill>
                  <a:schemeClr val="dk1"/>
                </a:solidFill>
                <a:latin typeface="Calibri"/>
                <a:ea typeface="Calibri"/>
                <a:cs typeface="Calibri"/>
                <a:sym typeface="Calibri"/>
              </a:rPr>
              <a:t>Donna Armes-Thomas</a:t>
            </a:r>
            <a:r>
              <a:rPr b="0" i="0" lang="en-US" sz="1591" u="none" cap="none" strike="noStrike">
                <a:solidFill>
                  <a:schemeClr val="dk1"/>
                </a:solidFill>
                <a:latin typeface="Calibri"/>
                <a:ea typeface="Calibri"/>
                <a:cs typeface="Calibri"/>
                <a:sym typeface="Calibri"/>
              </a:rPr>
              <a:t> is a United States Marine Corps veteran and recently completed her doctoral program in Technology and Education at Eastern Michigan University. Her dissertation research investigated copyright in the public K-12 setting. Donna is a highly motivated and dedicated educator with 14 years of teaching experience in online, in-classroom, professional, and blended modalities for 10+ institutions.</a:t>
            </a:r>
            <a:endParaRPr b="0" i="0" sz="1191" u="none" cap="none" strike="noStrike">
              <a:solidFill>
                <a:srgbClr val="000000"/>
              </a:solidFill>
              <a:latin typeface="Arial"/>
              <a:ea typeface="Arial"/>
              <a:cs typeface="Arial"/>
              <a:sym typeface="Arial"/>
            </a:endParaRPr>
          </a:p>
        </p:txBody>
      </p:sp>
      <p:pic>
        <p:nvPicPr>
          <p:cNvPr id="106" name="Google Shape;106;p2"/>
          <p:cNvPicPr preferRelativeResize="0"/>
          <p:nvPr/>
        </p:nvPicPr>
        <p:blipFill rotWithShape="1">
          <a:blip r:embed="rId3">
            <a:alphaModFix/>
          </a:blip>
          <a:srcRect b="0" l="0" r="0" t="0"/>
          <a:stretch/>
        </p:blipFill>
        <p:spPr>
          <a:xfrm>
            <a:off x="585565" y="4861964"/>
            <a:ext cx="1857014" cy="1864783"/>
          </a:xfrm>
          <a:prstGeom prst="rect">
            <a:avLst/>
          </a:prstGeom>
          <a:noFill/>
          <a:ln>
            <a:noFill/>
          </a:ln>
        </p:spPr>
      </p:pic>
      <p:pic>
        <p:nvPicPr>
          <p:cNvPr id="107" name="Google Shape;107;p2"/>
          <p:cNvPicPr preferRelativeResize="0"/>
          <p:nvPr/>
        </p:nvPicPr>
        <p:blipFill rotWithShape="1">
          <a:blip r:embed="rId4">
            <a:alphaModFix/>
          </a:blip>
          <a:srcRect b="0" l="0" r="0" t="0"/>
          <a:stretch/>
        </p:blipFill>
        <p:spPr>
          <a:xfrm>
            <a:off x="571457" y="581603"/>
            <a:ext cx="1885230" cy="1776387"/>
          </a:xfrm>
          <a:prstGeom prst="rect">
            <a:avLst/>
          </a:prstGeom>
          <a:noFill/>
          <a:ln>
            <a:noFill/>
          </a:ln>
        </p:spPr>
      </p:pic>
      <p:pic>
        <p:nvPicPr>
          <p:cNvPr id="108" name="Google Shape;108;p2"/>
          <p:cNvPicPr preferRelativeResize="0"/>
          <p:nvPr/>
        </p:nvPicPr>
        <p:blipFill rotWithShape="1">
          <a:blip r:embed="rId5">
            <a:alphaModFix/>
          </a:blip>
          <a:srcRect b="-10" l="0" r="0" t="0"/>
          <a:stretch/>
        </p:blipFill>
        <p:spPr>
          <a:xfrm>
            <a:off x="581388" y="2677600"/>
            <a:ext cx="1865376" cy="1864775"/>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2000"/>
                                        <p:tgtEl>
                                          <p:spTgt spid="1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3"/>
          <p:cNvSpPr txBox="1"/>
          <p:nvPr>
            <p:ph type="title"/>
          </p:nvPr>
        </p:nvSpPr>
        <p:spPr>
          <a:xfrm>
            <a:off x="762000" y="269632"/>
            <a:ext cx="80772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4400"/>
              <a:buFont typeface="Calibri"/>
              <a:buNone/>
            </a:pPr>
            <a:r>
              <a:rPr lang="en-US"/>
              <a:t>Today’s Overview </a:t>
            </a:r>
            <a:endParaRPr/>
          </a:p>
        </p:txBody>
      </p:sp>
      <p:sp>
        <p:nvSpPr>
          <p:cNvPr id="114" name="Google Shape;114;p3"/>
          <p:cNvSpPr/>
          <p:nvPr/>
        </p:nvSpPr>
        <p:spPr>
          <a:xfrm>
            <a:off x="381000" y="1444012"/>
            <a:ext cx="4038600" cy="2213588"/>
          </a:xfrm>
          <a:prstGeom prst="roundRect">
            <a:avLst>
              <a:gd fmla="val 16667" name="adj"/>
            </a:avLst>
          </a:prstGeom>
          <a:solidFill>
            <a:schemeClr val="lt1"/>
          </a:solidFill>
          <a:ln cap="flat" cmpd="sng" w="254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Garamond"/>
                <a:ea typeface="Garamond"/>
                <a:cs typeface="Garamond"/>
                <a:sym typeface="Garamond"/>
              </a:rPr>
              <a:t>Faculty who teach in an exclusively online environment often feel isolated, which may lead to decreased cognitive ability, depression, and increased mortality rates. In addition to personal detriments, these issues could negatively impact teaching performance.</a:t>
            </a:r>
            <a:endParaRPr b="0" i="0" sz="1800" u="none" cap="none" strike="noStrike">
              <a:solidFill>
                <a:schemeClr val="dk1"/>
              </a:solidFill>
              <a:latin typeface="Calibri"/>
              <a:ea typeface="Calibri"/>
              <a:cs typeface="Calibri"/>
              <a:sym typeface="Calibri"/>
            </a:endParaRPr>
          </a:p>
        </p:txBody>
      </p:sp>
      <p:sp>
        <p:nvSpPr>
          <p:cNvPr id="115" name="Google Shape;115;p3"/>
          <p:cNvSpPr/>
          <p:nvPr/>
        </p:nvSpPr>
        <p:spPr>
          <a:xfrm>
            <a:off x="381000" y="3922406"/>
            <a:ext cx="4038600" cy="2213588"/>
          </a:xfrm>
          <a:prstGeom prst="roundRect">
            <a:avLst>
              <a:gd fmla="val 16667" name="adj"/>
            </a:avLst>
          </a:prstGeom>
          <a:solidFill>
            <a:schemeClr val="lt1"/>
          </a:solidFill>
          <a:ln cap="flat" cmpd="sng" w="254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Garamond"/>
                <a:ea typeface="Garamond"/>
                <a:cs typeface="Garamond"/>
                <a:sym typeface="Garamond"/>
              </a:rPr>
              <a:t>Participating in a Community of Practice (CoP) can lead to many opportunities and experiences.</a:t>
            </a:r>
            <a:endParaRPr b="0" i="0" sz="1400" u="none" cap="none" strike="noStrike">
              <a:solidFill>
                <a:srgbClr val="000000"/>
              </a:solidFill>
              <a:latin typeface="Garamond"/>
              <a:ea typeface="Garamond"/>
              <a:cs typeface="Garamond"/>
              <a:sym typeface="Garamond"/>
            </a:endParaRPr>
          </a:p>
        </p:txBody>
      </p:sp>
      <p:sp>
        <p:nvSpPr>
          <p:cNvPr id="116" name="Google Shape;116;p3"/>
          <p:cNvSpPr/>
          <p:nvPr/>
        </p:nvSpPr>
        <p:spPr>
          <a:xfrm>
            <a:off x="4800600" y="1828800"/>
            <a:ext cx="4038600" cy="3200400"/>
          </a:xfrm>
          <a:prstGeom prst="roundRect">
            <a:avLst>
              <a:gd fmla="val 16667" name="adj"/>
            </a:avLst>
          </a:prstGeom>
          <a:gradFill>
            <a:gsLst>
              <a:gs pos="0">
                <a:srgbClr val="29859E"/>
              </a:gs>
              <a:gs pos="80000">
                <a:srgbClr val="36B0D0"/>
              </a:gs>
              <a:gs pos="100000">
                <a:srgbClr val="33B3D5"/>
              </a:gs>
            </a:gsLst>
            <a:lin ang="16200000" scaled="0"/>
          </a:gradFill>
          <a:ln cap="flat" cmpd="sng" w="9525">
            <a:solidFill>
              <a:srgbClr val="45A9C4"/>
            </a:solidFill>
            <a:prstDash val="solid"/>
            <a:round/>
            <a:headEnd len="sm" w="sm" type="none"/>
            <a:tailEnd len="sm" w="sm" type="none"/>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Garamond"/>
                <a:ea typeface="Garamond"/>
                <a:cs typeface="Garamond"/>
                <a:sym typeface="Garamond"/>
              </a:rPr>
              <a:t>In this presentation, we will discuss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800"/>
              <a:buFont typeface="Arial"/>
              <a:buChar char="•"/>
            </a:pPr>
            <a:r>
              <a:rPr b="0" i="0" lang="en-US" sz="1800" u="none" cap="none" strike="noStrike">
                <a:solidFill>
                  <a:schemeClr val="lt1"/>
                </a:solidFill>
                <a:latin typeface="Garamond"/>
                <a:ea typeface="Garamond"/>
                <a:cs typeface="Garamond"/>
                <a:sym typeface="Garamond"/>
              </a:rPr>
              <a:t>Define what is a CoP</a:t>
            </a:r>
            <a:endParaRPr b="0" i="0" sz="18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800"/>
              <a:buFont typeface="Arial"/>
              <a:buChar char="•"/>
            </a:pPr>
            <a:r>
              <a:rPr b="0" i="0" lang="en-US" sz="1800" u="none" cap="none" strike="noStrike">
                <a:solidFill>
                  <a:schemeClr val="lt1"/>
                </a:solidFill>
                <a:latin typeface="Garamond"/>
                <a:ea typeface="Garamond"/>
                <a:cs typeface="Garamond"/>
                <a:sym typeface="Garamond"/>
              </a:rPr>
              <a:t>Examine how  participating in a CoP can help ease the feeling of isolation during teaching exclusively in an online environment</a:t>
            </a:r>
            <a:endParaRPr b="0" i="0" sz="1800" u="none" cap="none" strike="noStrike">
              <a:solidFill>
                <a:schemeClr val="lt1"/>
              </a:solidFill>
              <a:latin typeface="Garamond"/>
              <a:ea typeface="Garamond"/>
              <a:cs typeface="Garamond"/>
              <a:sym typeface="Garamond"/>
            </a:endParaRPr>
          </a:p>
          <a:p>
            <a:pPr indent="-285750" lvl="0" marL="285750" marR="0" rtl="0" algn="l">
              <a:lnSpc>
                <a:spcPct val="100000"/>
              </a:lnSpc>
              <a:spcBef>
                <a:spcPts val="0"/>
              </a:spcBef>
              <a:spcAft>
                <a:spcPts val="0"/>
              </a:spcAft>
              <a:buClr>
                <a:schemeClr val="lt1"/>
              </a:buClr>
              <a:buSzPts val="1800"/>
              <a:buFont typeface="Arial"/>
              <a:buChar char="•"/>
            </a:pPr>
            <a:r>
              <a:rPr b="0" i="0" lang="en-US" sz="1800" u="none" cap="none" strike="noStrike">
                <a:solidFill>
                  <a:schemeClr val="lt1"/>
                </a:solidFill>
                <a:latin typeface="Garamond"/>
                <a:ea typeface="Garamond"/>
                <a:cs typeface="Garamond"/>
                <a:sym typeface="Garamond"/>
              </a:rPr>
              <a:t>Discuss the benefits of CoP participation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800"/>
              <a:buFont typeface="Arial"/>
              <a:buChar char="•"/>
            </a:pPr>
            <a:r>
              <a:rPr b="0" i="0" lang="en-US" sz="1800" u="none" cap="none" strike="noStrike">
                <a:solidFill>
                  <a:schemeClr val="lt1"/>
                </a:solidFill>
                <a:latin typeface="Garamond"/>
                <a:ea typeface="Garamond"/>
                <a:cs typeface="Garamond"/>
                <a:sym typeface="Garamond"/>
              </a:rPr>
              <a:t>Share the successes of CoP &amp; ongoing CoP</a:t>
            </a:r>
            <a:endParaRPr b="0" i="0" sz="1400" u="none" cap="none" strike="noStrike">
              <a:solidFill>
                <a:srgbClr val="000000"/>
              </a:solidFill>
              <a:latin typeface="Arial"/>
              <a:ea typeface="Arial"/>
              <a:cs typeface="Arial"/>
              <a:sym typeface="Arial"/>
            </a:endParaRPr>
          </a:p>
          <a:p>
            <a:pPr indent="-171450" lvl="0" marL="28575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transition spd="slow">
    <p:wipe dir="d"/>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1"/>
          <p:cNvSpPr txBox="1"/>
          <p:nvPr>
            <p:ph type="title"/>
          </p:nvPr>
        </p:nvSpPr>
        <p:spPr>
          <a:xfrm>
            <a:off x="762000" y="269632"/>
            <a:ext cx="8077200" cy="11430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100000"/>
              </a:lnSpc>
              <a:spcBef>
                <a:spcPts val="0"/>
              </a:spcBef>
              <a:spcAft>
                <a:spcPts val="0"/>
              </a:spcAft>
              <a:buClr>
                <a:schemeClr val="dk1"/>
              </a:buClr>
              <a:buSzPct val="100000"/>
              <a:buFont typeface="Calibri"/>
              <a:buNone/>
            </a:pPr>
            <a:r>
              <a:rPr lang="en-US"/>
              <a:t>Concept of Communities of Practice</a:t>
            </a:r>
            <a:endParaRPr/>
          </a:p>
        </p:txBody>
      </p:sp>
      <p:sp>
        <p:nvSpPr>
          <p:cNvPr id="122" name="Google Shape;122;p11"/>
          <p:cNvSpPr txBox="1"/>
          <p:nvPr>
            <p:ph idx="1" type="body"/>
          </p:nvPr>
        </p:nvSpPr>
        <p:spPr>
          <a:xfrm>
            <a:off x="762000" y="1596413"/>
            <a:ext cx="8077200" cy="4297363"/>
          </a:xfrm>
          <a:prstGeom prst="rect">
            <a:avLst/>
          </a:prstGeom>
          <a:noFill/>
          <a:ln>
            <a:noFill/>
          </a:ln>
        </p:spPr>
        <p:txBody>
          <a:bodyPr anchorCtr="0" anchor="t" bIns="45700" lIns="91425" spcFirstLastPara="1" rIns="91425" wrap="square" tIns="45700">
            <a:normAutofit fontScale="92500" lnSpcReduction="20000"/>
          </a:bodyPr>
          <a:lstStyle/>
          <a:p>
            <a:pPr indent="-457200" lvl="0" marL="457200" rtl="0" algn="l">
              <a:lnSpc>
                <a:spcPct val="100000"/>
              </a:lnSpc>
              <a:spcBef>
                <a:spcPts val="0"/>
              </a:spcBef>
              <a:spcAft>
                <a:spcPts val="0"/>
              </a:spcAft>
              <a:buClr>
                <a:srgbClr val="333333"/>
              </a:buClr>
              <a:buSzPct val="100000"/>
              <a:buChar char="•"/>
            </a:pPr>
            <a:r>
              <a:rPr b="0" i="0" lang="en-US">
                <a:solidFill>
                  <a:srgbClr val="333333"/>
                </a:solidFill>
                <a:latin typeface="Garamond"/>
                <a:ea typeface="Garamond"/>
                <a:cs typeface="Garamond"/>
                <a:sym typeface="Garamond"/>
              </a:rPr>
              <a:t>The concept of Communities of Practice (CoP) was originally introduced to describe communities of people who are interested in discussing and developing a shared practice of any kind (Wenger, 1998). </a:t>
            </a:r>
            <a:endParaRPr/>
          </a:p>
          <a:p>
            <a:pPr indent="-269240" lvl="0" marL="457200" rtl="0" algn="l">
              <a:lnSpc>
                <a:spcPct val="100000"/>
              </a:lnSpc>
              <a:spcBef>
                <a:spcPts val="0"/>
              </a:spcBef>
              <a:spcAft>
                <a:spcPts val="0"/>
              </a:spcAft>
              <a:buClr>
                <a:srgbClr val="333333"/>
              </a:buClr>
              <a:buSzPct val="100000"/>
              <a:buNone/>
            </a:pPr>
            <a:r>
              <a:t/>
            </a:r>
            <a:endParaRPr b="0" i="0">
              <a:solidFill>
                <a:srgbClr val="333333"/>
              </a:solidFill>
              <a:latin typeface="Garamond"/>
              <a:ea typeface="Garamond"/>
              <a:cs typeface="Garamond"/>
              <a:sym typeface="Garamond"/>
            </a:endParaRPr>
          </a:p>
          <a:p>
            <a:pPr indent="-457200" lvl="0" marL="457200" rtl="0" algn="l">
              <a:lnSpc>
                <a:spcPct val="100000"/>
              </a:lnSpc>
              <a:spcBef>
                <a:spcPts val="0"/>
              </a:spcBef>
              <a:spcAft>
                <a:spcPts val="0"/>
              </a:spcAft>
              <a:buClr>
                <a:srgbClr val="333333"/>
              </a:buClr>
              <a:buSzPct val="100000"/>
              <a:buChar char="•"/>
            </a:pPr>
            <a:r>
              <a:rPr b="0" i="0" lang="en-US">
                <a:solidFill>
                  <a:srgbClr val="333333"/>
                </a:solidFill>
                <a:latin typeface="Garamond"/>
                <a:ea typeface="Garamond"/>
                <a:cs typeface="Garamond"/>
                <a:sym typeface="Garamond"/>
              </a:rPr>
              <a:t>Originating in studies of apprentices, CoPs proved to have immediate relevance to education, both in inducting students into existing or new CoPs, and in describing and encouraging teaching and research communities.</a:t>
            </a:r>
            <a:endParaRPr>
              <a:latin typeface="Garamond"/>
              <a:ea typeface="Garamond"/>
              <a:cs typeface="Garamond"/>
              <a:sym typeface="Garamond"/>
            </a:endParaRPr>
          </a:p>
        </p:txBody>
      </p:sp>
    </p:spTree>
  </p:cSld>
  <p:clrMapOvr>
    <a:masterClrMapping/>
  </p:clrMapOvr>
  <p:transition spd="slow">
    <p:wipe dir="d"/>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5"/>
          <p:cNvSpPr txBox="1"/>
          <p:nvPr>
            <p:ph type="title"/>
          </p:nvPr>
        </p:nvSpPr>
        <p:spPr>
          <a:xfrm>
            <a:off x="762000" y="269632"/>
            <a:ext cx="80772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4400"/>
              <a:buFont typeface="Calibri"/>
              <a:buNone/>
            </a:pPr>
            <a:r>
              <a:rPr lang="en-US"/>
              <a:t>Community of Practice (CoP)</a:t>
            </a:r>
            <a:endParaRPr/>
          </a:p>
        </p:txBody>
      </p:sp>
      <p:sp>
        <p:nvSpPr>
          <p:cNvPr id="128" name="Google Shape;128;p5"/>
          <p:cNvSpPr txBox="1"/>
          <p:nvPr>
            <p:ph idx="1" type="body"/>
          </p:nvPr>
        </p:nvSpPr>
        <p:spPr>
          <a:xfrm>
            <a:off x="381000" y="1596413"/>
            <a:ext cx="8458200" cy="4297363"/>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3200"/>
              <a:buNone/>
            </a:pPr>
            <a:r>
              <a:rPr lang="en-US">
                <a:latin typeface="Garamond"/>
                <a:ea typeface="Garamond"/>
                <a:cs typeface="Garamond"/>
                <a:sym typeface="Garamond"/>
              </a:rPr>
              <a:t>Definition: </a:t>
            </a:r>
            <a:endParaRPr>
              <a:latin typeface="Garamond"/>
              <a:ea typeface="Garamond"/>
              <a:cs typeface="Garamond"/>
              <a:sym typeface="Garamond"/>
            </a:endParaRPr>
          </a:p>
          <a:p>
            <a:pPr indent="0" lvl="0" marL="0" rtl="0" algn="l">
              <a:lnSpc>
                <a:spcPct val="100000"/>
              </a:lnSpc>
              <a:spcBef>
                <a:spcPts val="640"/>
              </a:spcBef>
              <a:spcAft>
                <a:spcPts val="0"/>
              </a:spcAft>
              <a:buClr>
                <a:schemeClr val="dk1"/>
              </a:buClr>
              <a:buSzPts val="3200"/>
              <a:buNone/>
            </a:pPr>
            <a:r>
              <a:rPr lang="en-US">
                <a:latin typeface="Garamond"/>
                <a:ea typeface="Garamond"/>
                <a:cs typeface="Garamond"/>
                <a:sym typeface="Garamond"/>
              </a:rPr>
              <a:t>	A </a:t>
            </a:r>
            <a:r>
              <a:rPr b="1" lang="en-US">
                <a:latin typeface="Garamond"/>
                <a:ea typeface="Garamond"/>
                <a:cs typeface="Garamond"/>
                <a:sym typeface="Garamond"/>
              </a:rPr>
              <a:t>Community of Practice (CoP) </a:t>
            </a:r>
            <a:r>
              <a:rPr lang="en-US">
                <a:latin typeface="Garamond"/>
                <a:ea typeface="Garamond"/>
                <a:cs typeface="Garamond"/>
                <a:sym typeface="Garamond"/>
              </a:rPr>
              <a:t>is a group of people who </a:t>
            </a:r>
            <a:r>
              <a:rPr b="1" lang="en-US">
                <a:latin typeface="Garamond"/>
                <a:ea typeface="Garamond"/>
                <a:cs typeface="Garamond"/>
                <a:sym typeface="Garamond"/>
              </a:rPr>
              <a:t>share a concern </a:t>
            </a:r>
            <a:r>
              <a:rPr lang="en-US">
                <a:latin typeface="Garamond"/>
                <a:ea typeface="Garamond"/>
                <a:cs typeface="Garamond"/>
                <a:sym typeface="Garamond"/>
              </a:rPr>
              <a:t>or a </a:t>
            </a:r>
            <a:r>
              <a:rPr b="1" lang="en-US">
                <a:latin typeface="Garamond"/>
                <a:ea typeface="Garamond"/>
                <a:cs typeface="Garamond"/>
                <a:sym typeface="Garamond"/>
              </a:rPr>
              <a:t>passion</a:t>
            </a:r>
            <a:r>
              <a:rPr lang="en-US">
                <a:latin typeface="Garamond"/>
                <a:ea typeface="Garamond"/>
                <a:cs typeface="Garamond"/>
                <a:sym typeface="Garamond"/>
              </a:rPr>
              <a:t> for something they do and learn how to do it better as they </a:t>
            </a:r>
            <a:r>
              <a:rPr b="1" lang="en-US">
                <a:latin typeface="Garamond"/>
                <a:ea typeface="Garamond"/>
                <a:cs typeface="Garamond"/>
                <a:sym typeface="Garamond"/>
              </a:rPr>
              <a:t>interact regularly</a:t>
            </a:r>
            <a:r>
              <a:rPr lang="en-US">
                <a:latin typeface="Garamond"/>
                <a:ea typeface="Garamond"/>
                <a:cs typeface="Garamond"/>
                <a:sym typeface="Garamond"/>
              </a:rPr>
              <a:t>.</a:t>
            </a:r>
            <a:endParaRPr/>
          </a:p>
          <a:p>
            <a:pPr indent="0" lvl="0" marL="0" rtl="0" algn="r">
              <a:lnSpc>
                <a:spcPct val="100000"/>
              </a:lnSpc>
              <a:spcBef>
                <a:spcPts val="640"/>
              </a:spcBef>
              <a:spcAft>
                <a:spcPts val="0"/>
              </a:spcAft>
              <a:buClr>
                <a:schemeClr val="dk1"/>
              </a:buClr>
              <a:buSzPts val="3200"/>
              <a:buNone/>
            </a:pPr>
            <a:r>
              <a:rPr lang="en-US">
                <a:latin typeface="Garamond"/>
                <a:ea typeface="Garamond"/>
                <a:cs typeface="Garamond"/>
                <a:sym typeface="Garamond"/>
              </a:rPr>
              <a:t>(Wenger, n.d.)</a:t>
            </a:r>
            <a:endParaRPr/>
          </a:p>
          <a:p>
            <a:pPr indent="0" lvl="0" marL="0" rtl="0" algn="l">
              <a:lnSpc>
                <a:spcPct val="100000"/>
              </a:lnSpc>
              <a:spcBef>
                <a:spcPts val="640"/>
              </a:spcBef>
              <a:spcAft>
                <a:spcPts val="0"/>
              </a:spcAft>
              <a:buClr>
                <a:schemeClr val="dk1"/>
              </a:buClr>
              <a:buSzPts val="3200"/>
              <a:buNone/>
            </a:pPr>
            <a:r>
              <a:rPr lang="en-US">
                <a:latin typeface="Garamond"/>
                <a:ea typeface="Garamond"/>
                <a:cs typeface="Garamond"/>
                <a:sym typeface="Garamond"/>
              </a:rPr>
              <a:t>	</a:t>
            </a:r>
            <a:endParaRPr>
              <a:latin typeface="Garamond"/>
              <a:ea typeface="Garamond"/>
              <a:cs typeface="Garamond"/>
              <a:sym typeface="Garamond"/>
            </a:endParaRPr>
          </a:p>
        </p:txBody>
      </p:sp>
    </p:spTree>
  </p:cSld>
  <p:clrMapOvr>
    <a:masterClrMapping/>
  </p:clrMapOvr>
  <p:transition spd="slow">
    <p:wipe dir="d"/>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3"/>
          <p:cNvSpPr txBox="1"/>
          <p:nvPr>
            <p:ph type="title"/>
          </p:nvPr>
        </p:nvSpPr>
        <p:spPr>
          <a:xfrm>
            <a:off x="685800" y="355600"/>
            <a:ext cx="8194675" cy="1143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700"/>
              <a:buFont typeface="Calibri"/>
              <a:buNone/>
            </a:pPr>
            <a:r>
              <a:rPr b="0" i="0" lang="en-US" sz="3700" cap="none"/>
              <a:t>WHAT ARE THE KEY CHARACTERISTICS</a:t>
            </a:r>
            <a:br>
              <a:rPr b="0" i="0" lang="en-US" sz="3700" cap="none"/>
            </a:br>
            <a:endParaRPr sz="3700"/>
          </a:p>
        </p:txBody>
      </p:sp>
      <p:pic>
        <p:nvPicPr>
          <p:cNvPr descr="What is Community of Practice? - PakNGOs" id="134" name="Google Shape;134;p13"/>
          <p:cNvPicPr preferRelativeResize="0"/>
          <p:nvPr/>
        </p:nvPicPr>
        <p:blipFill rotWithShape="1">
          <a:blip r:embed="rId3">
            <a:alphaModFix/>
          </a:blip>
          <a:srcRect b="0" l="0" r="0" t="0"/>
          <a:stretch/>
        </p:blipFill>
        <p:spPr>
          <a:xfrm>
            <a:off x="673100" y="2090396"/>
            <a:ext cx="3975100" cy="3572558"/>
          </a:xfrm>
          <a:prstGeom prst="rect">
            <a:avLst/>
          </a:prstGeom>
          <a:solidFill>
            <a:srgbClr val="FFFFFF"/>
          </a:solidFill>
          <a:ln>
            <a:noFill/>
          </a:ln>
        </p:spPr>
      </p:pic>
      <p:sp>
        <p:nvSpPr>
          <p:cNvPr id="135" name="Google Shape;135;p13"/>
          <p:cNvSpPr txBox="1"/>
          <p:nvPr>
            <p:ph idx="2" type="body"/>
          </p:nvPr>
        </p:nvSpPr>
        <p:spPr>
          <a:xfrm>
            <a:off x="4937760" y="1497013"/>
            <a:ext cx="3977640" cy="4759325"/>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800"/>
              <a:buNone/>
            </a:pPr>
            <a:r>
              <a:rPr b="0" i="0" lang="en-US" sz="1800"/>
              <a:t>Three key characteristics of Communities of Practice are:</a:t>
            </a:r>
            <a:endParaRPr/>
          </a:p>
          <a:p>
            <a:pPr indent="0" lvl="0" marL="0" rtl="0" algn="l">
              <a:lnSpc>
                <a:spcPct val="90000"/>
              </a:lnSpc>
              <a:spcBef>
                <a:spcPts val="0"/>
              </a:spcBef>
              <a:spcAft>
                <a:spcPts val="0"/>
              </a:spcAft>
              <a:buClr>
                <a:schemeClr val="dk1"/>
              </a:buClr>
              <a:buSzPts val="1800"/>
              <a:buNone/>
            </a:pPr>
            <a:r>
              <a:t/>
            </a:r>
            <a:endParaRPr/>
          </a:p>
          <a:p>
            <a:pPr indent="-285750" lvl="1" marL="742950" rtl="0" algn="l">
              <a:lnSpc>
                <a:spcPct val="90000"/>
              </a:lnSpc>
              <a:spcBef>
                <a:spcPts val="360"/>
              </a:spcBef>
              <a:spcAft>
                <a:spcPts val="0"/>
              </a:spcAft>
              <a:buClr>
                <a:schemeClr val="dk1"/>
              </a:buClr>
              <a:buSzPts val="1800"/>
              <a:buFont typeface="Arial"/>
              <a:buChar char="•"/>
            </a:pPr>
            <a:r>
              <a:rPr b="1" i="0" lang="en-US" sz="1800"/>
              <a:t>Domain</a:t>
            </a:r>
            <a:r>
              <a:rPr b="0" i="0" lang="en-US" sz="1800"/>
              <a:t>: a common interest that connects and holds together the community;</a:t>
            </a:r>
            <a:endParaRPr/>
          </a:p>
          <a:p>
            <a:pPr indent="-285750" lvl="1" marL="742950" rtl="0" algn="l">
              <a:lnSpc>
                <a:spcPct val="90000"/>
              </a:lnSpc>
              <a:spcBef>
                <a:spcPts val="360"/>
              </a:spcBef>
              <a:spcAft>
                <a:spcPts val="0"/>
              </a:spcAft>
              <a:buClr>
                <a:schemeClr val="dk1"/>
              </a:buClr>
              <a:buSzPts val="1800"/>
              <a:buFont typeface="Arial"/>
              <a:buChar char="•"/>
            </a:pPr>
            <a:r>
              <a:rPr b="1" lang="en-US" sz="1800"/>
              <a:t>C</a:t>
            </a:r>
            <a:r>
              <a:rPr b="1" i="0" lang="en-US" sz="1800"/>
              <a:t>ommunity</a:t>
            </a:r>
            <a:r>
              <a:rPr b="0" i="0" lang="en-US" sz="1800"/>
              <a:t>: a community is bound by the shared activities they pursue (for example, meetings, discussions) around their common domain;</a:t>
            </a:r>
            <a:endParaRPr/>
          </a:p>
          <a:p>
            <a:pPr indent="-285750" lvl="1" marL="742950" rtl="0" algn="l">
              <a:lnSpc>
                <a:spcPct val="90000"/>
              </a:lnSpc>
              <a:spcBef>
                <a:spcPts val="360"/>
              </a:spcBef>
              <a:spcAft>
                <a:spcPts val="0"/>
              </a:spcAft>
              <a:buClr>
                <a:schemeClr val="dk1"/>
              </a:buClr>
              <a:buSzPts val="1800"/>
              <a:buFont typeface="Arial"/>
              <a:buChar char="•"/>
            </a:pPr>
            <a:r>
              <a:rPr b="1" lang="en-US" sz="1800"/>
              <a:t>P</a:t>
            </a:r>
            <a:r>
              <a:rPr b="1" i="0" lang="en-US" sz="1800"/>
              <a:t>ractice:</a:t>
            </a:r>
            <a:r>
              <a:rPr b="0" i="0" lang="en-US" sz="1800"/>
              <a:t> members of a community of practice are practitioners; what they do informs their participation in the community; and what they learn from the community affects what they do.</a:t>
            </a:r>
            <a:endParaRPr/>
          </a:p>
          <a:p>
            <a:pPr indent="-228600" lvl="0" marL="342900" rtl="0" algn="l">
              <a:lnSpc>
                <a:spcPct val="90000"/>
              </a:lnSpc>
              <a:spcBef>
                <a:spcPts val="360"/>
              </a:spcBef>
              <a:spcAft>
                <a:spcPts val="0"/>
              </a:spcAft>
              <a:buClr>
                <a:schemeClr val="dk1"/>
              </a:buClr>
              <a:buSzPts val="1800"/>
              <a:buNone/>
            </a:pPr>
            <a:r>
              <a:t/>
            </a:r>
            <a:endParaRPr sz="1800"/>
          </a:p>
        </p:txBody>
      </p:sp>
    </p:spTree>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9"/>
          <p:cNvSpPr txBox="1"/>
          <p:nvPr>
            <p:ph type="title"/>
          </p:nvPr>
        </p:nvSpPr>
        <p:spPr>
          <a:xfrm>
            <a:off x="762000" y="274638"/>
            <a:ext cx="8077200" cy="1143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dk1"/>
              </a:buClr>
              <a:buSzPts val="4100"/>
              <a:buFont typeface="Calibri"/>
              <a:buNone/>
            </a:pPr>
            <a:r>
              <a:rPr b="1" lang="en-US" sz="4100">
                <a:latin typeface="Calibri"/>
                <a:ea typeface="Calibri"/>
                <a:cs typeface="Calibri"/>
                <a:sym typeface="Calibri"/>
              </a:rPr>
              <a:t>Benefits of Communities of Practice</a:t>
            </a:r>
            <a:endParaRPr/>
          </a:p>
        </p:txBody>
      </p:sp>
      <p:sp>
        <p:nvSpPr>
          <p:cNvPr id="141" name="Google Shape;141;p9"/>
          <p:cNvSpPr txBox="1"/>
          <p:nvPr/>
        </p:nvSpPr>
        <p:spPr>
          <a:xfrm>
            <a:off x="471255" y="1291506"/>
            <a:ext cx="4038600" cy="4525963"/>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According to Wenger (1998), communities of practice provide benefits that are important because they:</a:t>
            </a:r>
            <a:endParaRPr b="0" i="0" sz="2800" u="none" cap="none" strike="noStrike">
              <a:solidFill>
                <a:schemeClr val="dk1"/>
              </a:solidFill>
              <a:latin typeface="Calibri"/>
              <a:ea typeface="Calibri"/>
              <a:cs typeface="Calibri"/>
              <a:sym typeface="Calibri"/>
            </a:endParaRPr>
          </a:p>
        </p:txBody>
      </p:sp>
      <p:grpSp>
        <p:nvGrpSpPr>
          <p:cNvPr id="142" name="Google Shape;142;p9"/>
          <p:cNvGrpSpPr/>
          <p:nvPr/>
        </p:nvGrpSpPr>
        <p:grpSpPr>
          <a:xfrm>
            <a:off x="4509856" y="1417639"/>
            <a:ext cx="4405544" cy="4704988"/>
            <a:chOff x="0" y="3535"/>
            <a:chExt cx="4038600" cy="4518891"/>
          </a:xfrm>
        </p:grpSpPr>
        <p:sp>
          <p:nvSpPr>
            <p:cNvPr id="143" name="Google Shape;143;p9"/>
            <p:cNvSpPr/>
            <p:nvPr/>
          </p:nvSpPr>
          <p:spPr>
            <a:xfrm>
              <a:off x="0" y="3535"/>
              <a:ext cx="4038600" cy="753148"/>
            </a:xfrm>
            <a:prstGeom prst="roundRect">
              <a:avLst>
                <a:gd fmla="val 10000" name="adj"/>
              </a:avLst>
            </a:prstGeom>
            <a:solidFill>
              <a:srgbClr val="DDE5D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9"/>
            <p:cNvSpPr/>
            <p:nvPr/>
          </p:nvSpPr>
          <p:spPr>
            <a:xfrm>
              <a:off x="227827" y="172994"/>
              <a:ext cx="414231" cy="414231"/>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9"/>
            <p:cNvSpPr/>
            <p:nvPr/>
          </p:nvSpPr>
          <p:spPr>
            <a:xfrm>
              <a:off x="869886" y="3535"/>
              <a:ext cx="3168713" cy="753148"/>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9"/>
            <p:cNvSpPr txBox="1"/>
            <p:nvPr/>
          </p:nvSpPr>
          <p:spPr>
            <a:xfrm>
              <a:off x="869886" y="3535"/>
              <a:ext cx="3168713" cy="753148"/>
            </a:xfrm>
            <a:prstGeom prst="rect">
              <a:avLst/>
            </a:prstGeom>
            <a:noFill/>
            <a:ln>
              <a:noFill/>
            </a:ln>
          </p:spPr>
          <p:txBody>
            <a:bodyPr anchorCtr="0" anchor="ctr" bIns="79700" lIns="79700" spcFirstLastPara="1" rIns="79700" wrap="square" tIns="79700">
              <a:noAutofit/>
            </a:bodyPr>
            <a:lstStyle/>
            <a:p>
              <a:pPr indent="0" lvl="0" marL="0" marR="0" rtl="0" algn="l">
                <a:lnSpc>
                  <a:spcPct val="90000"/>
                </a:lnSpc>
                <a:spcBef>
                  <a:spcPts val="0"/>
                </a:spcBef>
                <a:spcAft>
                  <a:spcPts val="0"/>
                </a:spcAft>
                <a:buClr>
                  <a:schemeClr val="dk1"/>
                </a:buClr>
                <a:buSzPts val="1400"/>
                <a:buFont typeface="Calibri"/>
                <a:buNone/>
              </a:pPr>
              <a:r>
                <a:rPr b="1" i="0" lang="en-US" sz="1400" u="none" cap="none" strike="noStrike">
                  <a:solidFill>
                    <a:schemeClr val="dk1"/>
                  </a:solidFill>
                  <a:latin typeface="Calibri"/>
                  <a:ea typeface="Calibri"/>
                  <a:cs typeface="Calibri"/>
                  <a:sym typeface="Calibri"/>
                </a:rPr>
                <a:t>Educate</a:t>
              </a:r>
              <a:r>
                <a:rPr b="0" i="0" lang="en-US" sz="1400" u="none" cap="none" strike="noStrike">
                  <a:solidFill>
                    <a:schemeClr val="dk1"/>
                  </a:solidFill>
                  <a:latin typeface="Calibri"/>
                  <a:ea typeface="Calibri"/>
                  <a:cs typeface="Calibri"/>
                  <a:sym typeface="Calibri"/>
                </a:rPr>
                <a:t> by collecting and sharing information related to questions and issues of practice</a:t>
              </a:r>
              <a:endParaRPr b="0" i="0" sz="1400" u="none" cap="none" strike="noStrike">
                <a:solidFill>
                  <a:schemeClr val="dk1"/>
                </a:solidFill>
                <a:latin typeface="Calibri"/>
                <a:ea typeface="Calibri"/>
                <a:cs typeface="Calibri"/>
                <a:sym typeface="Calibri"/>
              </a:endParaRPr>
            </a:p>
          </p:txBody>
        </p:sp>
        <p:sp>
          <p:nvSpPr>
            <p:cNvPr id="147" name="Google Shape;147;p9"/>
            <p:cNvSpPr/>
            <p:nvPr/>
          </p:nvSpPr>
          <p:spPr>
            <a:xfrm>
              <a:off x="0" y="944971"/>
              <a:ext cx="4038600" cy="753148"/>
            </a:xfrm>
            <a:prstGeom prst="roundRect">
              <a:avLst>
                <a:gd fmla="val 10000" name="adj"/>
              </a:avLst>
            </a:prstGeom>
            <a:solidFill>
              <a:srgbClr val="DDE5D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9"/>
            <p:cNvSpPr/>
            <p:nvPr/>
          </p:nvSpPr>
          <p:spPr>
            <a:xfrm>
              <a:off x="227827" y="1114429"/>
              <a:ext cx="414231" cy="414231"/>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9"/>
            <p:cNvSpPr/>
            <p:nvPr/>
          </p:nvSpPr>
          <p:spPr>
            <a:xfrm>
              <a:off x="869886" y="944971"/>
              <a:ext cx="3168713" cy="753148"/>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9"/>
            <p:cNvSpPr txBox="1"/>
            <p:nvPr/>
          </p:nvSpPr>
          <p:spPr>
            <a:xfrm>
              <a:off x="869886" y="944971"/>
              <a:ext cx="3168713" cy="753148"/>
            </a:xfrm>
            <a:prstGeom prst="rect">
              <a:avLst/>
            </a:prstGeom>
            <a:noFill/>
            <a:ln>
              <a:noFill/>
            </a:ln>
          </p:spPr>
          <p:txBody>
            <a:bodyPr anchorCtr="0" anchor="ctr" bIns="79700" lIns="79700" spcFirstLastPara="1" rIns="79700" wrap="square" tIns="79700">
              <a:noAutofit/>
            </a:bodyPr>
            <a:lstStyle/>
            <a:p>
              <a:pPr indent="0" lvl="0" marL="0" marR="0" rtl="0" algn="l">
                <a:lnSpc>
                  <a:spcPct val="90000"/>
                </a:lnSpc>
                <a:spcBef>
                  <a:spcPts val="0"/>
                </a:spcBef>
                <a:spcAft>
                  <a:spcPts val="0"/>
                </a:spcAft>
                <a:buClr>
                  <a:schemeClr val="dk1"/>
                </a:buClr>
                <a:buSzPts val="1400"/>
                <a:buFont typeface="Calibri"/>
                <a:buNone/>
              </a:pPr>
              <a:r>
                <a:rPr b="1" i="0" lang="en-US" sz="1400" u="none" cap="none" strike="noStrike">
                  <a:solidFill>
                    <a:schemeClr val="dk1"/>
                  </a:solidFill>
                  <a:latin typeface="Calibri"/>
                  <a:ea typeface="Calibri"/>
                  <a:cs typeface="Calibri"/>
                  <a:sym typeface="Calibri"/>
                </a:rPr>
                <a:t>Support </a:t>
              </a:r>
              <a:r>
                <a:rPr b="0" i="0" lang="en-US" sz="1400" u="none" cap="none" strike="noStrike">
                  <a:solidFill>
                    <a:schemeClr val="dk1"/>
                  </a:solidFill>
                  <a:latin typeface="Calibri"/>
                  <a:ea typeface="Calibri"/>
                  <a:cs typeface="Calibri"/>
                  <a:sym typeface="Calibri"/>
                </a:rPr>
                <a:t>by organizing interactions and collaboration among members</a:t>
              </a:r>
              <a:endParaRPr b="0" i="0" sz="1400" u="none" cap="none" strike="noStrike">
                <a:solidFill>
                  <a:schemeClr val="dk1"/>
                </a:solidFill>
                <a:latin typeface="Calibri"/>
                <a:ea typeface="Calibri"/>
                <a:cs typeface="Calibri"/>
                <a:sym typeface="Calibri"/>
              </a:endParaRPr>
            </a:p>
          </p:txBody>
        </p:sp>
        <p:sp>
          <p:nvSpPr>
            <p:cNvPr id="151" name="Google Shape;151;p9"/>
            <p:cNvSpPr/>
            <p:nvPr/>
          </p:nvSpPr>
          <p:spPr>
            <a:xfrm>
              <a:off x="0" y="1886407"/>
              <a:ext cx="4038600" cy="753148"/>
            </a:xfrm>
            <a:prstGeom prst="roundRect">
              <a:avLst>
                <a:gd fmla="val 10000" name="adj"/>
              </a:avLst>
            </a:prstGeom>
            <a:solidFill>
              <a:srgbClr val="DDE5D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9"/>
            <p:cNvSpPr/>
            <p:nvPr/>
          </p:nvSpPr>
          <p:spPr>
            <a:xfrm>
              <a:off x="227827" y="2055865"/>
              <a:ext cx="414231" cy="414231"/>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9"/>
            <p:cNvSpPr/>
            <p:nvPr/>
          </p:nvSpPr>
          <p:spPr>
            <a:xfrm>
              <a:off x="869886" y="1886407"/>
              <a:ext cx="3168713" cy="753148"/>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9"/>
            <p:cNvSpPr txBox="1"/>
            <p:nvPr/>
          </p:nvSpPr>
          <p:spPr>
            <a:xfrm>
              <a:off x="869886" y="1886407"/>
              <a:ext cx="3168713" cy="753148"/>
            </a:xfrm>
            <a:prstGeom prst="rect">
              <a:avLst/>
            </a:prstGeom>
            <a:noFill/>
            <a:ln>
              <a:noFill/>
            </a:ln>
          </p:spPr>
          <p:txBody>
            <a:bodyPr anchorCtr="0" anchor="ctr" bIns="79700" lIns="79700" spcFirstLastPara="1" rIns="79700" wrap="square" tIns="79700">
              <a:noAutofit/>
            </a:bodyPr>
            <a:lstStyle/>
            <a:p>
              <a:pPr indent="0" lvl="0" marL="0" marR="0" rtl="0" algn="l">
                <a:lnSpc>
                  <a:spcPct val="90000"/>
                </a:lnSpc>
                <a:spcBef>
                  <a:spcPts val="0"/>
                </a:spcBef>
                <a:spcAft>
                  <a:spcPts val="0"/>
                </a:spcAft>
                <a:buClr>
                  <a:schemeClr val="dk1"/>
                </a:buClr>
                <a:buSzPts val="1400"/>
                <a:buFont typeface="Calibri"/>
                <a:buNone/>
              </a:pPr>
              <a:r>
                <a:rPr b="1" i="0" lang="en-US" sz="1400" u="none" cap="none" strike="noStrike">
                  <a:solidFill>
                    <a:schemeClr val="dk1"/>
                  </a:solidFill>
                  <a:latin typeface="Calibri"/>
                  <a:ea typeface="Calibri"/>
                  <a:cs typeface="Calibri"/>
                  <a:sym typeface="Calibri"/>
                </a:rPr>
                <a:t>Cultivate </a:t>
              </a:r>
              <a:r>
                <a:rPr b="0" i="0" lang="en-US" sz="1400" u="none" cap="none" strike="noStrike">
                  <a:solidFill>
                    <a:schemeClr val="dk1"/>
                  </a:solidFill>
                  <a:latin typeface="Calibri"/>
                  <a:ea typeface="Calibri"/>
                  <a:cs typeface="Calibri"/>
                  <a:sym typeface="Calibri"/>
                </a:rPr>
                <a:t>by assisting groups to start and sustain their learning</a:t>
              </a:r>
              <a:endParaRPr b="0" i="0" sz="1400" u="none" cap="none" strike="noStrike">
                <a:solidFill>
                  <a:schemeClr val="dk1"/>
                </a:solidFill>
                <a:latin typeface="Calibri"/>
                <a:ea typeface="Calibri"/>
                <a:cs typeface="Calibri"/>
                <a:sym typeface="Calibri"/>
              </a:endParaRPr>
            </a:p>
          </p:txBody>
        </p:sp>
        <p:sp>
          <p:nvSpPr>
            <p:cNvPr id="155" name="Google Shape;155;p9"/>
            <p:cNvSpPr/>
            <p:nvPr/>
          </p:nvSpPr>
          <p:spPr>
            <a:xfrm>
              <a:off x="0" y="2827842"/>
              <a:ext cx="4038600" cy="753148"/>
            </a:xfrm>
            <a:prstGeom prst="roundRect">
              <a:avLst>
                <a:gd fmla="val 10000" name="adj"/>
              </a:avLst>
            </a:prstGeom>
            <a:solidFill>
              <a:srgbClr val="DDE5D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9"/>
            <p:cNvSpPr/>
            <p:nvPr/>
          </p:nvSpPr>
          <p:spPr>
            <a:xfrm>
              <a:off x="227827" y="2997301"/>
              <a:ext cx="414231" cy="414231"/>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9"/>
            <p:cNvSpPr/>
            <p:nvPr/>
          </p:nvSpPr>
          <p:spPr>
            <a:xfrm>
              <a:off x="869886" y="2827842"/>
              <a:ext cx="3168713" cy="753148"/>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9"/>
            <p:cNvSpPr txBox="1"/>
            <p:nvPr/>
          </p:nvSpPr>
          <p:spPr>
            <a:xfrm>
              <a:off x="869886" y="2827842"/>
              <a:ext cx="3168713" cy="753148"/>
            </a:xfrm>
            <a:prstGeom prst="rect">
              <a:avLst/>
            </a:prstGeom>
            <a:noFill/>
            <a:ln>
              <a:noFill/>
            </a:ln>
          </p:spPr>
          <p:txBody>
            <a:bodyPr anchorCtr="0" anchor="ctr" bIns="79700" lIns="79700" spcFirstLastPara="1" rIns="79700" wrap="square" tIns="79700">
              <a:noAutofit/>
            </a:bodyPr>
            <a:lstStyle/>
            <a:p>
              <a:pPr indent="0" lvl="0" marL="0" marR="0" rtl="0" algn="l">
                <a:lnSpc>
                  <a:spcPct val="90000"/>
                </a:lnSpc>
                <a:spcBef>
                  <a:spcPts val="0"/>
                </a:spcBef>
                <a:spcAft>
                  <a:spcPts val="0"/>
                </a:spcAft>
                <a:buClr>
                  <a:schemeClr val="dk1"/>
                </a:buClr>
                <a:buSzPts val="1400"/>
                <a:buFont typeface="Calibri"/>
                <a:buNone/>
              </a:pPr>
              <a:r>
                <a:rPr b="1" i="0" lang="en-US" sz="1400" u="none" cap="none" strike="noStrike">
                  <a:solidFill>
                    <a:schemeClr val="dk1"/>
                  </a:solidFill>
                  <a:latin typeface="Calibri"/>
                  <a:ea typeface="Calibri"/>
                  <a:cs typeface="Calibri"/>
                  <a:sym typeface="Calibri"/>
                </a:rPr>
                <a:t>Encourage</a:t>
              </a:r>
              <a:r>
                <a:rPr b="0" i="0" lang="en-US" sz="1400" u="none" cap="none" strike="noStrike">
                  <a:solidFill>
                    <a:schemeClr val="dk1"/>
                  </a:solidFill>
                  <a:latin typeface="Calibri"/>
                  <a:ea typeface="Calibri"/>
                  <a:cs typeface="Calibri"/>
                  <a:sym typeface="Calibri"/>
                </a:rPr>
                <a:t> by promoting the work of members through discussion and sharing</a:t>
              </a:r>
              <a:endParaRPr b="0" i="0" sz="1400" u="none" cap="none" strike="noStrike">
                <a:solidFill>
                  <a:schemeClr val="dk1"/>
                </a:solidFill>
                <a:latin typeface="Calibri"/>
                <a:ea typeface="Calibri"/>
                <a:cs typeface="Calibri"/>
                <a:sym typeface="Calibri"/>
              </a:endParaRPr>
            </a:p>
          </p:txBody>
        </p:sp>
        <p:sp>
          <p:nvSpPr>
            <p:cNvPr id="159" name="Google Shape;159;p9"/>
            <p:cNvSpPr/>
            <p:nvPr/>
          </p:nvSpPr>
          <p:spPr>
            <a:xfrm>
              <a:off x="0" y="3769278"/>
              <a:ext cx="4038600" cy="753148"/>
            </a:xfrm>
            <a:prstGeom prst="roundRect">
              <a:avLst>
                <a:gd fmla="val 10000" name="adj"/>
              </a:avLst>
            </a:prstGeom>
            <a:solidFill>
              <a:srgbClr val="DDE5D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9"/>
            <p:cNvSpPr/>
            <p:nvPr/>
          </p:nvSpPr>
          <p:spPr>
            <a:xfrm>
              <a:off x="227827" y="3938736"/>
              <a:ext cx="414231" cy="414231"/>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9"/>
            <p:cNvSpPr/>
            <p:nvPr/>
          </p:nvSpPr>
          <p:spPr>
            <a:xfrm>
              <a:off x="869886" y="3769278"/>
              <a:ext cx="3168713" cy="753148"/>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9"/>
            <p:cNvSpPr txBox="1"/>
            <p:nvPr/>
          </p:nvSpPr>
          <p:spPr>
            <a:xfrm>
              <a:off x="869886" y="3769278"/>
              <a:ext cx="3168713" cy="753148"/>
            </a:xfrm>
            <a:prstGeom prst="rect">
              <a:avLst/>
            </a:prstGeom>
            <a:noFill/>
            <a:ln>
              <a:noFill/>
            </a:ln>
          </p:spPr>
          <p:txBody>
            <a:bodyPr anchorCtr="0" anchor="ctr" bIns="79700" lIns="79700" spcFirstLastPara="1" rIns="79700" wrap="square" tIns="79700">
              <a:noAutofit/>
            </a:bodyPr>
            <a:lstStyle/>
            <a:p>
              <a:pPr indent="0" lvl="0" marL="0" marR="0" rtl="0" algn="l">
                <a:lnSpc>
                  <a:spcPct val="90000"/>
                </a:lnSpc>
                <a:spcBef>
                  <a:spcPts val="0"/>
                </a:spcBef>
                <a:spcAft>
                  <a:spcPts val="0"/>
                </a:spcAft>
                <a:buClr>
                  <a:schemeClr val="dk1"/>
                </a:buClr>
                <a:buSzPts val="1400"/>
                <a:buFont typeface="Calibri"/>
                <a:buNone/>
              </a:pPr>
              <a:r>
                <a:rPr b="1" i="0" lang="en-US" sz="1400" u="none" cap="none" strike="noStrike">
                  <a:solidFill>
                    <a:schemeClr val="dk1"/>
                  </a:solidFill>
                  <a:latin typeface="Calibri"/>
                  <a:ea typeface="Calibri"/>
                  <a:cs typeface="Calibri"/>
                  <a:sym typeface="Calibri"/>
                </a:rPr>
                <a:t>Integrate </a:t>
              </a:r>
              <a:r>
                <a:rPr b="0" i="0" lang="en-US" sz="1400" u="none" cap="none" strike="noStrike">
                  <a:solidFill>
                    <a:schemeClr val="dk1"/>
                  </a:solidFill>
                  <a:latin typeface="Calibri"/>
                  <a:ea typeface="Calibri"/>
                  <a:cs typeface="Calibri"/>
                  <a:sym typeface="Calibri"/>
                </a:rPr>
                <a:t>by encouraging members to use their new knowledge for real change in their own work</a:t>
              </a:r>
              <a:endParaRPr b="0" i="0" sz="1400" u="none" cap="none" strike="noStrike">
                <a:solidFill>
                  <a:schemeClr val="dk1"/>
                </a:solidFill>
                <a:latin typeface="Calibri"/>
                <a:ea typeface="Calibri"/>
                <a:cs typeface="Calibri"/>
                <a:sym typeface="Calibri"/>
              </a:endParaRPr>
            </a:p>
          </p:txBody>
        </p:sp>
      </p:grpSp>
    </p:spTree>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5"/>
          <p:cNvSpPr txBox="1"/>
          <p:nvPr>
            <p:ph type="title"/>
          </p:nvPr>
        </p:nvSpPr>
        <p:spPr>
          <a:xfrm>
            <a:off x="301841" y="269632"/>
            <a:ext cx="8537359"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3800"/>
              <a:buFont typeface="Calibri"/>
              <a:buNone/>
            </a:pPr>
            <a:r>
              <a:rPr lang="en-US" sz="3800"/>
              <a:t>Benefits for Us Working in our CoP Groups</a:t>
            </a:r>
            <a:endParaRPr sz="3800"/>
          </a:p>
        </p:txBody>
      </p:sp>
      <p:sp>
        <p:nvSpPr>
          <p:cNvPr id="168" name="Google Shape;168;p15"/>
          <p:cNvSpPr txBox="1"/>
          <p:nvPr>
            <p:ph idx="1" type="body"/>
          </p:nvPr>
        </p:nvSpPr>
        <p:spPr>
          <a:xfrm>
            <a:off x="762000" y="1596413"/>
            <a:ext cx="8077200" cy="4297363"/>
          </a:xfrm>
          <a:prstGeom prst="rect">
            <a:avLst/>
          </a:prstGeom>
          <a:noFill/>
          <a:ln>
            <a:noFill/>
          </a:ln>
        </p:spPr>
        <p:txBody>
          <a:bodyPr anchorCtr="0" anchor="t" bIns="45700" lIns="91425" spcFirstLastPara="1" rIns="91425" wrap="square" tIns="45700">
            <a:normAutofit/>
          </a:bodyPr>
          <a:lstStyle/>
          <a:p>
            <a:pPr indent="-457200" lvl="0" marL="660400" rtl="0" algn="l">
              <a:lnSpc>
                <a:spcPct val="100000"/>
              </a:lnSpc>
              <a:spcBef>
                <a:spcPts val="0"/>
              </a:spcBef>
              <a:spcAft>
                <a:spcPts val="0"/>
              </a:spcAft>
              <a:buSzPts val="3200"/>
              <a:buChar char="•"/>
            </a:pPr>
            <a:r>
              <a:rPr lang="en-US"/>
              <a:t>The ability to help innovate</a:t>
            </a:r>
            <a:endParaRPr/>
          </a:p>
          <a:p>
            <a:pPr indent="-457200" lvl="0" marL="660400" rtl="0" algn="l">
              <a:lnSpc>
                <a:spcPct val="100000"/>
              </a:lnSpc>
              <a:spcBef>
                <a:spcPts val="0"/>
              </a:spcBef>
              <a:spcAft>
                <a:spcPts val="0"/>
              </a:spcAft>
              <a:buSzPts val="3200"/>
              <a:buChar char="•"/>
            </a:pPr>
            <a:r>
              <a:rPr lang="en-US"/>
              <a:t>The feeling of support rather than solitude</a:t>
            </a:r>
            <a:endParaRPr/>
          </a:p>
          <a:p>
            <a:pPr indent="-457200" lvl="0" marL="660400" rtl="0" algn="l">
              <a:lnSpc>
                <a:spcPct val="100000"/>
              </a:lnSpc>
              <a:spcBef>
                <a:spcPts val="0"/>
              </a:spcBef>
              <a:spcAft>
                <a:spcPts val="0"/>
              </a:spcAft>
              <a:buSzPts val="3200"/>
              <a:buChar char="•"/>
            </a:pPr>
            <a:r>
              <a:rPr lang="en-US"/>
              <a:t>Trust</a:t>
            </a:r>
            <a:endParaRPr/>
          </a:p>
          <a:p>
            <a:pPr indent="-254000" lvl="0" marL="660400" rtl="0" algn="l">
              <a:lnSpc>
                <a:spcPct val="100000"/>
              </a:lnSpc>
              <a:spcBef>
                <a:spcPts val="0"/>
              </a:spcBef>
              <a:spcAft>
                <a:spcPts val="0"/>
              </a:spcAft>
              <a:buSzPts val="3200"/>
              <a:buNone/>
            </a:pPr>
            <a:r>
              <a:t/>
            </a:r>
            <a:endParaRPr/>
          </a:p>
          <a:p>
            <a:pPr indent="-254000" lvl="0" marL="660400" rtl="0" algn="l">
              <a:lnSpc>
                <a:spcPct val="100000"/>
              </a:lnSpc>
              <a:spcBef>
                <a:spcPts val="0"/>
              </a:spcBef>
              <a:spcAft>
                <a:spcPts val="0"/>
              </a:spcAft>
              <a:buSzPts val="3200"/>
              <a:buNone/>
            </a:pPr>
            <a:r>
              <a:t/>
            </a:r>
            <a:endParaRPr/>
          </a:p>
        </p:txBody>
      </p:sp>
      <p:pic>
        <p:nvPicPr>
          <p:cNvPr descr="Non-Technical Solutions for Team Collaboration - BEI Blog | Independence,  OH | BizEdge" id="169" name="Google Shape;169;p15"/>
          <p:cNvPicPr preferRelativeResize="0"/>
          <p:nvPr/>
        </p:nvPicPr>
        <p:blipFill rotWithShape="1">
          <a:blip r:embed="rId3">
            <a:alphaModFix/>
          </a:blip>
          <a:srcRect b="0" l="0" r="0" t="0"/>
          <a:stretch/>
        </p:blipFill>
        <p:spPr>
          <a:xfrm>
            <a:off x="3346882" y="2780931"/>
            <a:ext cx="3222593" cy="3222593"/>
          </a:xfrm>
          <a:prstGeom prst="rect">
            <a:avLst/>
          </a:prstGeom>
          <a:noFill/>
          <a:ln>
            <a:noFill/>
          </a:ln>
        </p:spPr>
      </p:pic>
    </p:spTree>
  </p:cSld>
  <p:clrMapOvr>
    <a:masterClrMapping/>
  </p:clrMapOvr>
  <p:transition spd="slow">
    <p:wipe dir="d"/>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6"/>
          <p:cNvSpPr txBox="1"/>
          <p:nvPr>
            <p:ph type="title"/>
          </p:nvPr>
        </p:nvSpPr>
        <p:spPr>
          <a:xfrm>
            <a:off x="378467" y="154940"/>
            <a:ext cx="8829964" cy="1101206"/>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3400"/>
              <a:buFont typeface="Calibri"/>
              <a:buNone/>
            </a:pPr>
            <a:r>
              <a:rPr lang="en-US" sz="3200"/>
              <a:t>Helping others acclimate to an Online Environment</a:t>
            </a:r>
            <a:endParaRPr sz="3200"/>
          </a:p>
        </p:txBody>
      </p:sp>
      <p:sp>
        <p:nvSpPr>
          <p:cNvPr id="175" name="Google Shape;175;p16"/>
          <p:cNvSpPr txBox="1"/>
          <p:nvPr>
            <p:ph idx="1" type="body"/>
          </p:nvPr>
        </p:nvSpPr>
        <p:spPr>
          <a:xfrm>
            <a:off x="424649" y="1658556"/>
            <a:ext cx="8077200" cy="4297363"/>
          </a:xfrm>
          <a:prstGeom prst="rect">
            <a:avLst/>
          </a:prstGeom>
          <a:noFill/>
          <a:ln>
            <a:noFill/>
          </a:ln>
        </p:spPr>
        <p:txBody>
          <a:bodyPr anchorCtr="0" anchor="t" bIns="45700" lIns="91425" spcFirstLastPara="1" rIns="91425" wrap="square" tIns="45700">
            <a:normAutofit/>
          </a:bodyPr>
          <a:lstStyle/>
          <a:p>
            <a:pPr indent="-431800" lvl="0" marL="660400" rtl="0" algn="l">
              <a:lnSpc>
                <a:spcPct val="90000"/>
              </a:lnSpc>
              <a:spcBef>
                <a:spcPts val="0"/>
              </a:spcBef>
              <a:spcAft>
                <a:spcPts val="0"/>
              </a:spcAft>
              <a:buSzPts val="2800"/>
              <a:buChar char="•"/>
            </a:pPr>
            <a:r>
              <a:rPr lang="en-US" sz="2800"/>
              <a:t>Experience of transitioning from exclusively Online Learning to Traditional Brick and Mortar Learning (K-2 Setting)</a:t>
            </a:r>
            <a:endParaRPr sz="2800"/>
          </a:p>
          <a:p>
            <a:pPr indent="-254000" lvl="0" marL="660400" rtl="0" algn="l">
              <a:lnSpc>
                <a:spcPct val="90000"/>
              </a:lnSpc>
              <a:spcBef>
                <a:spcPts val="0"/>
              </a:spcBef>
              <a:spcAft>
                <a:spcPts val="0"/>
              </a:spcAft>
              <a:buSzPts val="3200"/>
              <a:buNone/>
            </a:pPr>
            <a:r>
              <a:t/>
            </a:r>
            <a:endParaRPr sz="2800"/>
          </a:p>
          <a:p>
            <a:pPr indent="-431800" lvl="0" marL="660400" rtl="0" algn="l">
              <a:lnSpc>
                <a:spcPct val="90000"/>
              </a:lnSpc>
              <a:spcBef>
                <a:spcPts val="0"/>
              </a:spcBef>
              <a:spcAft>
                <a:spcPts val="0"/>
              </a:spcAft>
              <a:buSzPts val="2800"/>
              <a:buChar char="•"/>
            </a:pPr>
            <a:r>
              <a:rPr lang="en-US" sz="2800"/>
              <a:t>Experience of pivoting during the Covid-19 pandemic in a K-2 setting </a:t>
            </a:r>
            <a:endParaRPr sz="2800"/>
          </a:p>
          <a:p>
            <a:pPr indent="-254000" lvl="0" marL="660400" rtl="0" algn="l">
              <a:lnSpc>
                <a:spcPct val="90000"/>
              </a:lnSpc>
              <a:spcBef>
                <a:spcPts val="0"/>
              </a:spcBef>
              <a:spcAft>
                <a:spcPts val="0"/>
              </a:spcAft>
              <a:buSzPts val="3200"/>
              <a:buNone/>
            </a:pPr>
            <a:r>
              <a:t/>
            </a:r>
            <a:endParaRPr sz="2800"/>
          </a:p>
          <a:p>
            <a:pPr indent="-431800" lvl="0" marL="660400" rtl="0" algn="l">
              <a:lnSpc>
                <a:spcPct val="90000"/>
              </a:lnSpc>
              <a:spcBef>
                <a:spcPts val="0"/>
              </a:spcBef>
              <a:spcAft>
                <a:spcPts val="0"/>
              </a:spcAft>
              <a:buSzPts val="2800"/>
              <a:buChar char="•"/>
            </a:pPr>
            <a:r>
              <a:rPr lang="en-US" sz="2800"/>
              <a:t>Outcomes of the pivot during and currently due to Covid -19 pandemic</a:t>
            </a:r>
            <a:endParaRPr sz="2800"/>
          </a:p>
        </p:txBody>
      </p:sp>
    </p:spTree>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g13af3ad7ded_0_0"/>
          <p:cNvSpPr txBox="1"/>
          <p:nvPr>
            <p:ph type="title"/>
          </p:nvPr>
        </p:nvSpPr>
        <p:spPr>
          <a:xfrm>
            <a:off x="762000" y="269632"/>
            <a:ext cx="80772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sz="5100"/>
              <a:t>Main T</a:t>
            </a:r>
            <a:r>
              <a:rPr lang="en-US" sz="5100"/>
              <a:t>akeaways</a:t>
            </a:r>
            <a:endParaRPr sz="5100"/>
          </a:p>
        </p:txBody>
      </p:sp>
      <p:sp>
        <p:nvSpPr>
          <p:cNvPr id="182" name="Google Shape;182;g13af3ad7ded_0_0"/>
          <p:cNvSpPr txBox="1"/>
          <p:nvPr>
            <p:ph idx="1" type="body"/>
          </p:nvPr>
        </p:nvSpPr>
        <p:spPr>
          <a:xfrm>
            <a:off x="762000" y="1570688"/>
            <a:ext cx="8077200" cy="4297500"/>
          </a:xfrm>
          <a:prstGeom prst="rect">
            <a:avLst/>
          </a:prstGeom>
        </p:spPr>
        <p:txBody>
          <a:bodyPr anchorCtr="0" anchor="t" bIns="45700" lIns="91425" spcFirstLastPara="1" rIns="91425" wrap="square" tIns="45700">
            <a:normAutofit/>
          </a:bodyPr>
          <a:lstStyle/>
          <a:p>
            <a:pPr indent="-431800" lvl="0" marL="457200" rtl="0" algn="l">
              <a:spcBef>
                <a:spcPts val="640"/>
              </a:spcBef>
              <a:spcAft>
                <a:spcPts val="0"/>
              </a:spcAft>
              <a:buSzPts val="3200"/>
              <a:buChar char="•"/>
            </a:pPr>
            <a:r>
              <a:rPr lang="en-US"/>
              <a:t>We </a:t>
            </a:r>
            <a:r>
              <a:rPr lang="en-US"/>
              <a:t>encourage</a:t>
            </a:r>
            <a:r>
              <a:rPr lang="en-US"/>
              <a:t> faculty to consider CoP groups, even if they feel hesitant</a:t>
            </a:r>
            <a:endParaRPr/>
          </a:p>
          <a:p>
            <a:pPr indent="0" lvl="0" marL="0" rtl="0" algn="l">
              <a:spcBef>
                <a:spcPts val="640"/>
              </a:spcBef>
              <a:spcAft>
                <a:spcPts val="0"/>
              </a:spcAft>
              <a:buNone/>
            </a:pPr>
            <a:r>
              <a:t/>
            </a:r>
            <a:endParaRPr/>
          </a:p>
          <a:p>
            <a:pPr indent="-431800" lvl="0" marL="457200" rtl="0" algn="l">
              <a:spcBef>
                <a:spcPts val="640"/>
              </a:spcBef>
              <a:spcAft>
                <a:spcPts val="0"/>
              </a:spcAft>
              <a:buSzPts val="3200"/>
              <a:buChar char="•"/>
            </a:pPr>
            <a:r>
              <a:rPr lang="en-US"/>
              <a:t>Experiment </a:t>
            </a:r>
            <a:r>
              <a:rPr lang="en-US"/>
              <a:t>with</a:t>
            </a:r>
            <a:r>
              <a:rPr lang="en-US"/>
              <a:t> less formal community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0"/>
          <p:cNvSpPr txBox="1"/>
          <p:nvPr>
            <p:ph type="title"/>
          </p:nvPr>
        </p:nvSpPr>
        <p:spPr>
          <a:xfrm>
            <a:off x="292963" y="65445"/>
            <a:ext cx="8741546"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4400"/>
              <a:buFont typeface="Calibri"/>
              <a:buNone/>
            </a:pPr>
            <a:r>
              <a:rPr lang="en-US"/>
              <a:t>Summary</a:t>
            </a:r>
            <a:endParaRPr/>
          </a:p>
        </p:txBody>
      </p:sp>
      <p:pic>
        <p:nvPicPr>
          <p:cNvPr descr="1440099258" id="188" name="Google Shape;188;p10"/>
          <p:cNvPicPr preferRelativeResize="0"/>
          <p:nvPr>
            <p:ph idx="1" type="body"/>
          </p:nvPr>
        </p:nvPicPr>
        <p:blipFill rotWithShape="1">
          <a:blip r:embed="rId3">
            <a:alphaModFix/>
          </a:blip>
          <a:srcRect b="0" l="0" r="0" t="0"/>
          <a:stretch/>
        </p:blipFill>
        <p:spPr>
          <a:xfrm>
            <a:off x="1914525" y="1612106"/>
            <a:ext cx="5772300" cy="4267200"/>
          </a:xfrm>
          <a:prstGeom prst="rect">
            <a:avLst/>
          </a:prstGeom>
          <a:noFill/>
          <a:ln>
            <a:noFill/>
          </a:ln>
        </p:spPr>
      </p:pic>
    </p:spTree>
  </p:cSld>
  <p:clrMapOvr>
    <a:masterClrMapping/>
  </p:clrMapOvr>
  <p:transition spd="slow">
    <p:wipe dir="d"/>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18"/>
          <p:cNvSpPr txBox="1"/>
          <p:nvPr>
            <p:ph type="title"/>
          </p:nvPr>
        </p:nvSpPr>
        <p:spPr>
          <a:xfrm>
            <a:off x="2521258" y="1574307"/>
            <a:ext cx="4343400" cy="1362075"/>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03300"/>
              </a:buClr>
              <a:buSzPts val="4000"/>
              <a:buFont typeface="Calibri"/>
              <a:buNone/>
            </a:pPr>
            <a:r>
              <a:rPr lang="en-US"/>
              <a:t>Questions?</a:t>
            </a:r>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0"/>
          <p:cNvSpPr txBox="1"/>
          <p:nvPr>
            <p:ph type="title"/>
          </p:nvPr>
        </p:nvSpPr>
        <p:spPr>
          <a:xfrm>
            <a:off x="2210540" y="319596"/>
            <a:ext cx="4343400" cy="779108"/>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003300"/>
              </a:buClr>
              <a:buSzPts val="4000"/>
              <a:buFont typeface="Calibri"/>
              <a:buNone/>
            </a:pPr>
            <a:r>
              <a:rPr lang="en-US"/>
              <a:t>References</a:t>
            </a:r>
            <a:endParaRPr/>
          </a:p>
        </p:txBody>
      </p:sp>
      <p:sp>
        <p:nvSpPr>
          <p:cNvPr id="205" name="Google Shape;205;p30"/>
          <p:cNvSpPr txBox="1"/>
          <p:nvPr/>
        </p:nvSpPr>
        <p:spPr>
          <a:xfrm>
            <a:off x="754601" y="1673808"/>
            <a:ext cx="7981025" cy="2831544"/>
          </a:xfrm>
          <a:prstGeom prst="rect">
            <a:avLst/>
          </a:prstGeom>
          <a:noFill/>
          <a:ln>
            <a:noFill/>
          </a:ln>
        </p:spPr>
        <p:txBody>
          <a:bodyPr anchorCtr="0" anchor="t" bIns="45700" lIns="91425" spcFirstLastPara="1" rIns="91425" wrap="square" tIns="45700">
            <a:spAutoFit/>
          </a:bodyPr>
          <a:lstStyle/>
          <a:p>
            <a:pPr indent="-461963" lvl="0" marL="461963" marR="0" rtl="0" algn="l">
              <a:lnSpc>
                <a:spcPct val="100000"/>
              </a:lnSpc>
              <a:spcBef>
                <a:spcPts val="0"/>
              </a:spcBef>
              <a:spcAft>
                <a:spcPts val="0"/>
              </a:spcAft>
              <a:buNone/>
            </a:pPr>
            <a:r>
              <a:rPr b="0" i="0" lang="en-US" sz="1800" u="none" cap="none" strike="noStrike">
                <a:solidFill>
                  <a:srgbClr val="000000"/>
                </a:solidFill>
                <a:latin typeface="Calibri"/>
                <a:ea typeface="Calibri"/>
                <a:cs typeface="Calibri"/>
                <a:sym typeface="Calibri"/>
              </a:rPr>
              <a:t>Wenger, E. (n.d.). Communities of practice: A brief introduction. </a:t>
            </a:r>
            <a:r>
              <a:rPr b="0" i="0" lang="en-US" sz="1800" u="sng" cap="none" strike="noStrike">
                <a:solidFill>
                  <a:srgbClr val="000000"/>
                </a:solidFill>
                <a:latin typeface="Calibri"/>
                <a:ea typeface="Calibri"/>
                <a:cs typeface="Calibri"/>
                <a:sym typeface="Calibri"/>
                <a:hlinkClick r:id="rId3">
                  <a:extLst>
                    <a:ext uri="{A12FA001-AC4F-418D-AE19-62706E023703}">
                      <ahyp:hlinkClr val="tx"/>
                    </a:ext>
                  </a:extLst>
                </a:hlinkClick>
              </a:rPr>
              <a:t>https://wenger-trayner.com/wp-content/uploads/2013/10/06-Brief-introduction-to-communities-of-practice.pdf</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t/>
            </a:r>
            <a:endParaRPr b="0" i="0" sz="1800" u="none" cap="none" strike="noStrike">
              <a:solidFill>
                <a:srgbClr val="000000"/>
              </a:solidFill>
              <a:latin typeface="Calibri"/>
              <a:ea typeface="Calibri"/>
              <a:cs typeface="Calibri"/>
              <a:sym typeface="Calibri"/>
            </a:endParaRPr>
          </a:p>
          <a:p>
            <a:pPr indent="-461963" lvl="0" marL="461963" marR="0" rtl="0" algn="l">
              <a:lnSpc>
                <a:spcPct val="100000"/>
              </a:lnSpc>
              <a:spcBef>
                <a:spcPts val="0"/>
              </a:spcBef>
              <a:spcAft>
                <a:spcPts val="0"/>
              </a:spcAft>
              <a:buNone/>
            </a:pPr>
            <a:r>
              <a:rPr b="0" i="0" lang="en-US" sz="1800" u="none" cap="none" strike="noStrike">
                <a:solidFill>
                  <a:srgbClr val="000000"/>
                </a:solidFill>
                <a:latin typeface="Calibri"/>
                <a:ea typeface="Calibri"/>
                <a:cs typeface="Calibri"/>
                <a:sym typeface="Calibri"/>
              </a:rPr>
              <a:t>Wenger, E. (1998). Communities of Practice: Learning, Meaning, and    Identity. Cambridge, MA: Harvard University Press.</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016 InSITE Master">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2022-06-14T17:50:30Z</dcterms:created>
  <dc:creator>Eli Cohen</dc:creator>
</cp:coreProperties>
</file>