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handoutMasterIdLst>
    <p:handoutMasterId r:id="rId30"/>
  </p:handoutMasterIdLst>
  <p:sldIdLst>
    <p:sldId id="259" r:id="rId2"/>
    <p:sldId id="301" r:id="rId3"/>
    <p:sldId id="287" r:id="rId4"/>
    <p:sldId id="288" r:id="rId5"/>
    <p:sldId id="290" r:id="rId6"/>
    <p:sldId id="291" r:id="rId7"/>
    <p:sldId id="292" r:id="rId8"/>
    <p:sldId id="325" r:id="rId9"/>
    <p:sldId id="308" r:id="rId10"/>
    <p:sldId id="317" r:id="rId11"/>
    <p:sldId id="318" r:id="rId12"/>
    <p:sldId id="293" r:id="rId13"/>
    <p:sldId id="294" r:id="rId14"/>
    <p:sldId id="295" r:id="rId15"/>
    <p:sldId id="296" r:id="rId16"/>
    <p:sldId id="297" r:id="rId17"/>
    <p:sldId id="298" r:id="rId18"/>
    <p:sldId id="299" r:id="rId19"/>
    <p:sldId id="315" r:id="rId20"/>
    <p:sldId id="326" r:id="rId21"/>
    <p:sldId id="300" r:id="rId22"/>
    <p:sldId id="307" r:id="rId23"/>
    <p:sldId id="323" r:id="rId24"/>
    <p:sldId id="322" r:id="rId25"/>
    <p:sldId id="321" r:id="rId26"/>
    <p:sldId id="320" r:id="rId27"/>
    <p:sldId id="31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Lst>
        </p14:section>
        <p14:section name="Overview and Objectives" id="{ABA716BF-3A5C-4ADB-94C9-CFEF84EBA240}">
          <p14:sldIdLst>
            <p14:sldId id="301"/>
            <p14:sldId id="287"/>
            <p14:sldId id="288"/>
            <p14:sldId id="290"/>
            <p14:sldId id="291"/>
            <p14:sldId id="292"/>
            <p14:sldId id="325"/>
            <p14:sldId id="308"/>
            <p14:sldId id="317"/>
            <p14:sldId id="318"/>
            <p14:sldId id="293"/>
            <p14:sldId id="294"/>
            <p14:sldId id="295"/>
            <p14:sldId id="296"/>
            <p14:sldId id="297"/>
            <p14:sldId id="298"/>
            <p14:sldId id="299"/>
            <p14:sldId id="315"/>
            <p14:sldId id="326"/>
            <p14:sldId id="300"/>
            <p14:sldId id="307"/>
            <p14:sldId id="323"/>
            <p14:sldId id="322"/>
            <p14:sldId id="321"/>
            <p14:sldId id="320"/>
            <p14:sldId id="319"/>
          </p14:sldIdLst>
        </p14:section>
        <p14:section name="Appendix" id="{3F78B471-41DA-46F2-A8E4-97E471896AB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B4A4E-C23C-13D7-899E-E404E47A2893}" v="13" dt="2022-07-04T02:34:16.199"/>
    <p1510:client id="{3BA6CF83-3ECE-9184-2064-CCCA84E68563}" v="139" dt="2022-06-23T23:54:09.935"/>
    <p1510:client id="{7E72F40E-AA25-1DC7-E892-1128B6AF68ED}" v="94" dt="2022-06-27T01:30:00.038"/>
    <p1510:client id="{C3D84602-29EC-E2D8-230F-89E8924CE63F}" v="3" dt="2022-06-29T06:55:26.463"/>
  </p1510:revLst>
</p1510:revInfo>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92539" autoAdjust="0"/>
  </p:normalViewPr>
  <p:slideViewPr>
    <p:cSldViewPr>
      <p:cViewPr varScale="1">
        <p:scale>
          <a:sx n="60" d="100"/>
          <a:sy n="60" d="100"/>
        </p:scale>
        <p:origin x="908" y="36"/>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92" d="100"/>
          <a:sy n="92" d="100"/>
        </p:scale>
        <p:origin x="-378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7/4/2022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5142288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7/4/2022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3328431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a:lnSpc>
                <a:spcPct val="100000"/>
              </a:lnSpc>
              <a:spcBef>
                <a:spcPts val="0"/>
              </a:spcBef>
              <a:spcAft>
                <a:spcPts val="0"/>
              </a:spcAft>
              <a:buClrTx/>
              <a:buSzTx/>
              <a:buFontTx/>
              <a:buNone/>
              <a:tabLst/>
              <a:defRPr/>
            </a:pPr>
            <a:endParaRPr lang="en-US" sz="120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The genesis of this work comes from a practical space, how to help clients discuss and explore design options and considerations for AR. What are there design choices?</a:t>
            </a:r>
          </a:p>
          <a:p>
            <a:pPr>
              <a:defRPr/>
            </a:pPr>
            <a:endParaRPr lang="en-US" dirty="0"/>
          </a:p>
          <a:p>
            <a:pPr>
              <a:defRPr/>
            </a:pPr>
            <a:r>
              <a:rPr lang="en-US" dirty="0"/>
              <a:t>Augmented reality is typically described as experiences that overlay computer-generated (virtual) content over a technology-mediated depiction of the physical world. </a:t>
            </a:r>
            <a:r>
              <a:rPr lang="en-AU" sz="1200" dirty="0"/>
              <a:t>Existing studies report on certain features</a:t>
            </a:r>
            <a:r>
              <a:rPr lang="en-AU" dirty="0"/>
              <a:t> of what this might look like as an interactive experience</a:t>
            </a:r>
            <a:r>
              <a:rPr lang="en-AU" sz="1200" dirty="0"/>
              <a:t>,</a:t>
            </a:r>
            <a:r>
              <a:rPr lang="en-AU" dirty="0"/>
              <a:t> however</a:t>
            </a:r>
            <a:r>
              <a:rPr lang="en-AU" sz="1200" dirty="0"/>
              <a:t> a comprehensive suit of design considerations</a:t>
            </a:r>
            <a:r>
              <a:rPr lang="en-AU" dirty="0"/>
              <a:t> has not previously been presented to help designers, developers and clients consider all options available. The goal of this paper is to define the design choices when constructing an AR interactive experience. We achieve this through presenting a classification schema that describes the design choices when constructing AR interactive experiences.</a:t>
            </a:r>
            <a:endParaRPr lang="en-AU" sz="1200"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5693FD4-8F83-4EF7-AC3F-0DC0388986B0}" type="slidenum">
              <a:rPr lang="en-US" smtClean="0"/>
              <a:pPr/>
              <a:t>2</a:t>
            </a:fld>
            <a:endParaRPr lang="en-US" dirty="0"/>
          </a:p>
        </p:txBody>
      </p:sp>
    </p:spTree>
    <p:extLst>
      <p:ext uri="{BB962C8B-B14F-4D97-AF65-F5344CB8AC3E}">
        <p14:creationId xmlns:p14="http://schemas.microsoft.com/office/powerpoint/2010/main" val="3471616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defRPr/>
            </a:pPr>
            <a:r>
              <a:rPr lang="en-US" dirty="0"/>
              <a:t>Augmented reality can support interactive</a:t>
            </a:r>
            <a:r>
              <a:rPr lang="en-US" baseline="0" dirty="0"/>
              <a:t> experience across a variety of domains such as education, health and entertainment. </a:t>
            </a:r>
          </a:p>
          <a:p>
            <a:pPr>
              <a:defRPr/>
            </a:pPr>
            <a:endParaRPr lang="en-US" baseline="0" dirty="0"/>
          </a:p>
          <a:p>
            <a:pPr>
              <a:defRPr/>
            </a:pPr>
            <a:r>
              <a:rPr lang="en-US" baseline="0" dirty="0"/>
              <a:t>As an example, lets look at a design scenario from journalism, where using AR has been strongly considered in regards to digitizing and creating stories in relation to the </a:t>
            </a:r>
            <a:r>
              <a:rPr lang="en-US" baseline="0" dirty="0" err="1"/>
              <a:t>Walkley</a:t>
            </a:r>
            <a:r>
              <a:rPr lang="en-US" baseline="0" dirty="0"/>
              <a:t> awards (which are prizes in Journalism).</a:t>
            </a:r>
          </a:p>
          <a:p>
            <a:pPr>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Focusing in on the first </a:t>
            </a:r>
            <a:r>
              <a:rPr lang="en-US" dirty="0" err="1"/>
              <a:t>Walkley</a:t>
            </a:r>
            <a:r>
              <a:rPr lang="en-US" dirty="0"/>
              <a:t> award winner</a:t>
            </a:r>
            <a:r>
              <a:rPr lang="en-US" baseline="0" dirty="0"/>
              <a:t> </a:t>
            </a:r>
            <a:r>
              <a:rPr lang="en-US" dirty="0"/>
              <a:t>Eva </a:t>
            </a:r>
            <a:r>
              <a:rPr lang="en-US" dirty="0" err="1"/>
              <a:t>Sommer</a:t>
            </a:r>
            <a:r>
              <a:rPr lang="en-US" dirty="0"/>
              <a:t>, we see various artefacts on the slide which start to tell her story.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171450" indent="-171450">
              <a:buFont typeface="Arial"/>
              <a:buChar char="•"/>
              <a:defRPr/>
            </a:pPr>
            <a:r>
              <a:rPr lang="en-US" dirty="0"/>
              <a:t>We are demonstrating the value of the digitized </a:t>
            </a:r>
            <a:r>
              <a:rPr lang="en-US" dirty="0" err="1"/>
              <a:t>Walkley</a:t>
            </a:r>
            <a:r>
              <a:rPr lang="en-US" dirty="0"/>
              <a:t> archive through creating experiences that connect people to exemplary journalistic pieces.</a:t>
            </a:r>
            <a:endParaRPr lang="en-US" dirty="0">
              <a:cs typeface="Calibri"/>
            </a:endParaRPr>
          </a:p>
          <a:p>
            <a:pPr marL="171450" indent="-171450">
              <a:buFont typeface="Arial"/>
              <a:buChar char="•"/>
              <a:defRPr/>
            </a:pPr>
            <a:r>
              <a:rPr lang="en-US" dirty="0"/>
              <a:t>Build trust and confidence in journalism, and journalists, by engaging directly with the ways in which journalism adds value to society.</a:t>
            </a:r>
          </a:p>
          <a:p>
            <a:pPr marL="171450" indent="-171450">
              <a:buFont typeface="Arial"/>
              <a:buChar char="•"/>
              <a:defRPr/>
            </a:pPr>
            <a:r>
              <a:rPr lang="en-US" dirty="0">
                <a:cs typeface="Calibri"/>
              </a:rPr>
              <a:t>We can provide a detailed</a:t>
            </a:r>
            <a:r>
              <a:rPr lang="en-US" baseline="0" dirty="0">
                <a:cs typeface="Calibri"/>
              </a:rPr>
              <a:t> context to the story </a:t>
            </a:r>
            <a:r>
              <a:rPr lang="en-US" dirty="0">
                <a:cs typeface="Calibri"/>
              </a:rPr>
              <a:t>in this case a traumatized refugee</a:t>
            </a:r>
            <a:r>
              <a:rPr lang="en-US" baseline="0" dirty="0">
                <a:cs typeface="Calibri"/>
              </a:rPr>
              <a:t> from a world war 2 concentration camp trapped as a stowaway on ship shuttling between Italy and Australia, and unable to enter either country. </a:t>
            </a:r>
          </a:p>
          <a:p>
            <a:pPr>
              <a:defRPr/>
            </a:pPr>
            <a:endParaRPr lang="en-US" baseline="0" dirty="0"/>
          </a:p>
          <a:p>
            <a:pPr>
              <a:defRPr/>
            </a:pPr>
            <a:endParaRPr lang="en-US" dirty="0"/>
          </a:p>
          <a:p>
            <a:pPr>
              <a:defRPr/>
            </a:pPr>
            <a:endParaRPr lang="en-US" dirty="0"/>
          </a:p>
          <a:p>
            <a:pPr>
              <a:defRPr/>
            </a:pPr>
            <a:endParaRPr lang="en-US" dirty="0">
              <a:cs typeface="Calibri"/>
            </a:endParaRPr>
          </a:p>
          <a:p>
            <a:pPr>
              <a:defRPr/>
            </a:pPr>
            <a:endParaRPr lang="en-US" dirty="0">
              <a:cs typeface="Calibri"/>
            </a:endParaRPr>
          </a:p>
        </p:txBody>
      </p:sp>
      <p:sp>
        <p:nvSpPr>
          <p:cNvPr id="4" name="Slide Number Placeholder 3"/>
          <p:cNvSpPr>
            <a:spLocks noGrp="1"/>
          </p:cNvSpPr>
          <p:nvPr>
            <p:ph type="sldNum" sz="quarter" idx="10"/>
          </p:nvPr>
        </p:nvSpPr>
        <p:spPr/>
        <p:txBody>
          <a:bodyPr/>
          <a:lstStyle/>
          <a:p>
            <a:fld id="{EC6EAC7D-5A89-47C2-8ABA-56C9C2DEF7A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AU" sz="1200" b="0" i="0" kern="1200" dirty="0">
                <a:solidFill>
                  <a:schemeClr val="tx1"/>
                </a:solidFill>
                <a:effectLst/>
                <a:latin typeface="+mn-lt"/>
                <a:ea typeface="+mn-ea"/>
                <a:cs typeface="+mn-cs"/>
              </a:rPr>
              <a:t>The well-known Milgram scale defines a linear continuum of real-to -virtual </a:t>
            </a:r>
            <a:r>
              <a:rPr lang="en-AU" dirty="0"/>
              <a:t>environments</a:t>
            </a:r>
            <a:r>
              <a:rPr lang="en-AU" sz="1200" b="0" i="0" kern="1200" dirty="0">
                <a:solidFill>
                  <a:schemeClr val="tx1"/>
                </a:solidFill>
                <a:effectLst/>
                <a:latin typeface="+mn-lt"/>
                <a:ea typeface="+mn-ea"/>
                <a:cs typeface="+mn-cs"/>
              </a:rPr>
              <a:t> in which AR is one part of the general area of mixed reality.</a:t>
            </a:r>
            <a:r>
              <a:rPr lang="en-AU" dirty="0"/>
              <a:t> </a:t>
            </a:r>
            <a:r>
              <a:rPr lang="en-AU" sz="1200" b="0" i="0" kern="1200" dirty="0">
                <a:solidFill>
                  <a:schemeClr val="tx1"/>
                </a:solidFill>
                <a:effectLst/>
                <a:latin typeface="+mn-lt"/>
                <a:ea typeface="+mn-ea"/>
                <a:cs typeface="+mn-cs"/>
              </a:rPr>
              <a:t>Mixed reality defines a wide range of applications that situate digital </a:t>
            </a:r>
            <a:r>
              <a:rPr lang="en-AU" dirty="0"/>
              <a:t>information</a:t>
            </a:r>
            <a:r>
              <a:rPr lang="en-AU" sz="1200" b="0" i="0" kern="1200" dirty="0">
                <a:solidFill>
                  <a:schemeClr val="tx1"/>
                </a:solidFill>
                <a:effectLst/>
                <a:latin typeface="+mn-lt"/>
                <a:ea typeface="+mn-ea"/>
                <a:cs typeface="+mn-cs"/>
              </a:rPr>
              <a:t> in the world</a:t>
            </a:r>
            <a:r>
              <a:rPr lang="en-AU" dirty="0"/>
              <a:t> </a:t>
            </a:r>
            <a:r>
              <a:rPr lang="en-AU" sz="1200" b="0" i="0" kern="1200" dirty="0">
                <a:solidFill>
                  <a:schemeClr val="tx1"/>
                </a:solidFill>
                <a:effectLst/>
                <a:latin typeface="+mn-lt"/>
                <a:ea typeface="+mn-ea"/>
                <a:cs typeface="+mn-cs"/>
              </a:rPr>
              <a:t> by the simultaneous perception of real and virtual</a:t>
            </a:r>
            <a:r>
              <a:rPr lang="en-AU" dirty="0"/>
              <a:t>. </a:t>
            </a:r>
            <a:endParaRPr lang="en-AU" dirty="0">
              <a:cs typeface="Calibri"/>
            </a:endParaRPr>
          </a:p>
          <a:p>
            <a:pPr>
              <a:defRPr/>
            </a:pPr>
            <a:endParaRPr lang="en-AU" dirty="0">
              <a:cs typeface="Calibri"/>
            </a:endParaRPr>
          </a:p>
          <a:p>
            <a:pPr>
              <a:defRPr/>
            </a:pPr>
            <a:r>
              <a:rPr lang="en-AU" dirty="0">
                <a:cs typeface="Calibri"/>
              </a:rPr>
              <a:t>We argue in our paper and through the classification schema that AR cannot simply be defined as a single point on the virtuality continuum, and that the exact nature of the experience needs to consider more nuanced understanding of the experience, allows the user to explore a diverse experience rather than just registration of objects onto locations.</a:t>
            </a:r>
          </a:p>
          <a:p>
            <a:pPr>
              <a:defRPr/>
            </a:pPr>
            <a:endParaRPr lang="en-AU" dirty="0"/>
          </a:p>
          <a:p>
            <a:pPr>
              <a:defRPr/>
            </a:pPr>
            <a:r>
              <a:rPr lang="en-AU" sz="1200" b="0" i="0" kern="1200" dirty="0">
                <a:solidFill>
                  <a:schemeClr val="tx1"/>
                </a:solidFill>
                <a:effectLst/>
                <a:latin typeface="+mn-lt"/>
                <a:ea typeface="+mn-ea"/>
                <a:cs typeface="+mn-cs"/>
              </a:rPr>
              <a:t>While we use AR as the primary term throughout this paper as it is often incarnated in highly varied forms, the classification schema is also able to </a:t>
            </a:r>
            <a:r>
              <a:rPr lang="en-AU" dirty="0"/>
              <a:t>provide greater</a:t>
            </a:r>
            <a:r>
              <a:rPr lang="en-AU" sz="1200" b="0" i="0" kern="1200" dirty="0">
                <a:solidFill>
                  <a:schemeClr val="tx1"/>
                </a:solidFill>
                <a:effectLst/>
                <a:latin typeface="+mn-lt"/>
                <a:ea typeface="+mn-ea"/>
                <a:cs typeface="+mn-cs"/>
              </a:rPr>
              <a:t> resolving power in describing the diversity of mixed reality experiences.</a:t>
            </a:r>
            <a:endParaRPr lang="en-AU" dirty="0">
              <a:cs typeface="Calibri"/>
            </a:endParaRPr>
          </a:p>
          <a:p>
            <a:pPr>
              <a:defRPr/>
            </a:pPr>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a:solidFill>
                <a:schemeClr val="tx1"/>
              </a:solidFill>
              <a:effectLst/>
              <a:latin typeface="+mn-lt"/>
              <a:ea typeface="+mn-ea"/>
              <a:cs typeface="+mn-cs"/>
            </a:endParaRPr>
          </a:p>
          <a:p>
            <a:pPr>
              <a:defRPr/>
            </a:pPr>
            <a:endParaRPr lang="en-US" dirty="0">
              <a:cs typeface="Calibri"/>
            </a:endParaRPr>
          </a:p>
        </p:txBody>
      </p:sp>
      <p:sp>
        <p:nvSpPr>
          <p:cNvPr id="4" name="Slide Number Placeholder 3"/>
          <p:cNvSpPr>
            <a:spLocks noGrp="1"/>
          </p:cNvSpPr>
          <p:nvPr>
            <p:ph type="sldNum" sz="quarter" idx="10"/>
          </p:nvPr>
        </p:nvSpPr>
        <p:spPr/>
        <p:txBody>
          <a:bodyPr/>
          <a:lstStyle/>
          <a:p>
            <a:fld id="{EC6EAC7D-5A89-47C2-8ABA-56C9C2DEF7A4}" type="slidenum">
              <a:rPr lang="en-US" smtClean="0"/>
              <a:pPr/>
              <a:t>4</a:t>
            </a:fld>
            <a:endParaRPr lang="en-US"/>
          </a:p>
        </p:txBody>
      </p:sp>
    </p:spTree>
    <p:extLst>
      <p:ext uri="{BB962C8B-B14F-4D97-AF65-F5344CB8AC3E}">
        <p14:creationId xmlns:p14="http://schemas.microsoft.com/office/powerpoint/2010/main" val="26309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Google Scholar was used to identify the diverse range of existing literature relevant to the design of AR experiences,</a:t>
            </a:r>
            <a:r>
              <a:rPr lang="en-AU" sz="1200" b="0" i="0" kern="1200" baseline="0" dirty="0">
                <a:solidFill>
                  <a:schemeClr val="tx1"/>
                </a:solidFill>
                <a:effectLst/>
                <a:latin typeface="+mn-lt"/>
                <a:ea typeface="+mn-ea"/>
                <a:cs typeface="+mn-cs"/>
              </a:rPr>
              <a:t> with relevant key words and phrases defined.</a:t>
            </a:r>
            <a:endParaRPr lang="en-AU" dirty="0">
              <a:cs typeface="Calibri"/>
            </a:endParaRPr>
          </a:p>
          <a:p>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tx1"/>
                </a:solidFill>
                <a:effectLst/>
                <a:latin typeface="+mn-lt"/>
                <a:ea typeface="+mn-ea"/>
                <a:cs typeface="+mn-cs"/>
              </a:rPr>
              <a:t>Google Scholar was also used as an index for open access and other journal sources, with all papers cited taken from peer-reviewed sources. This approach ensured that the literature represented a multidisciplinary view of augmented and extended reality. </a:t>
            </a:r>
          </a:p>
          <a:p>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t>Initial filtering conducted: Paper selected that inform the classification schema by either presenting relevant design classification schema themselves, or by describing AR relevant case studies suitable for categorization using the design classification schema. We found 90 relevant papers.</a:t>
            </a:r>
          </a:p>
          <a:p>
            <a:endParaRPr lang="en-AU" sz="1200" b="0" i="0" kern="1200" dirty="0">
              <a:solidFill>
                <a:schemeClr val="tx1"/>
              </a:solidFill>
              <a:effectLst/>
              <a:latin typeface="+mn-lt"/>
              <a:ea typeface="+mn-ea"/>
              <a:cs typeface="+mn-cs"/>
            </a:endParaRPr>
          </a:p>
          <a:p>
            <a:r>
              <a:rPr lang="en-AU" dirty="0"/>
              <a:t>Initially</a:t>
            </a:r>
            <a:r>
              <a:rPr lang="en-AU" sz="1200" b="0" i="0" kern="1200" dirty="0">
                <a:solidFill>
                  <a:schemeClr val="tx1"/>
                </a:solidFill>
                <a:effectLst/>
                <a:latin typeface="+mn-lt"/>
                <a:ea typeface="+mn-ea"/>
                <a:cs typeface="+mn-cs"/>
              </a:rPr>
              <a:t> ,papers were grouped by the paper’s authors based on the subject matter, with existing AR literature forming 26 groups.</a:t>
            </a:r>
            <a:r>
              <a:rPr lang="en-AU" dirty="0"/>
              <a:t> </a:t>
            </a:r>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dirty="0"/>
          </a:p>
        </p:txBody>
      </p:sp>
    </p:spTree>
    <p:extLst>
      <p:ext uri="{BB962C8B-B14F-4D97-AF65-F5344CB8AC3E}">
        <p14:creationId xmlns:p14="http://schemas.microsoft.com/office/powerpoint/2010/main" val="1062131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dirty="0"/>
              <a:t>Within 26 groups, the authors further refined through discussion to define seven dimension that describe the existing AR experience literature.</a:t>
            </a:r>
          </a:p>
          <a:p>
            <a:pPr>
              <a:defRPr/>
            </a:pPr>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grouping into the seven dimensions are represented with the 7 circles. Each of the 26 groups is assigned to one of the dimensions that embody that concept.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argue that we designing an AR interactive experience, design, developers and project clients need to consider.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Nature of reality describe the form of augmentation, and it’s connection to known perspective of reality.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Location is the way in which the setting is incorporated into the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Feedback relates to the information cycle that is available to support the user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Objects are visual and audio </a:t>
            </a:r>
            <a:r>
              <a:rPr lang="en-US" sz="1200" b="0" i="0" kern="1200" baseline="0" dirty="0" err="1">
                <a:solidFill>
                  <a:schemeClr val="tx1"/>
                </a:solidFill>
                <a:effectLst/>
                <a:latin typeface="+mn-lt"/>
                <a:ea typeface="+mn-ea"/>
                <a:cs typeface="+mn-cs"/>
              </a:rPr>
              <a:t>atrefacts</a:t>
            </a:r>
            <a:r>
              <a:rPr lang="en-US" sz="1200" b="0" i="0" kern="1200" baseline="0" dirty="0">
                <a:solidFill>
                  <a:schemeClr val="tx1"/>
                </a:solidFill>
                <a:effectLst/>
                <a:latin typeface="+mn-lt"/>
                <a:ea typeface="+mn-ea"/>
                <a:cs typeface="+mn-cs"/>
              </a:rPr>
              <a:t> used to augment the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Concepts explored relates to the subject matter of the interactive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Participant presence is described as how the user of the interactive experience engage with one another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Interactive Agency and Style consider the use of performance, narrative or ludic aspects to support design.</a:t>
            </a:r>
            <a:endParaRPr lang="en-AU"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dirty="0"/>
          </a:p>
        </p:txBody>
      </p:sp>
    </p:spTree>
    <p:extLst>
      <p:ext uri="{BB962C8B-B14F-4D97-AF65-F5344CB8AC3E}">
        <p14:creationId xmlns:p14="http://schemas.microsoft.com/office/powerpoint/2010/main" val="1576655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Within</a:t>
            </a:r>
            <a:r>
              <a:rPr lang="en-US" baseline="0" dirty="0"/>
              <a:t> each of the 7 dimensions, we identified three cornerstone characteristics. These are represented by the properties X, Y and Z in the triangle diagram. These triangles then allow an augmented reality design to be classified with respect to each of the dimensions and their corresponding cornerstone properties.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example, an AR system that represents a lot of the use of X, a bit of Y and a little Z would be plotted close to X, partway to Y and quite far from Z. We applied this process to more than 90 examples of AR system designs reported in research literature. This analysis ensures that the classification schema is valid and can be applied in practice, and provides an opportunity to analyze AR design practices in use. It also allows the reverse mapping – any point within the triangle can be turned into an AR design, with nearby points representing </a:t>
            </a:r>
            <a:r>
              <a:rPr lang="en-US" baseline="0" dirty="0" err="1"/>
              <a:t>examplars</a:t>
            </a:r>
            <a:r>
              <a:rPr lang="en-US" baseline="0" dirty="0"/>
              <a:t> of appropriate practice.</a:t>
            </a:r>
            <a:endParaRPr lang="en-AU" dirty="0"/>
          </a:p>
          <a:p>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7</a:t>
            </a:fld>
            <a:endParaRPr lang="en-US" dirty="0"/>
          </a:p>
        </p:txBody>
      </p:sp>
    </p:spTree>
    <p:extLst>
      <p:ext uri="{BB962C8B-B14F-4D97-AF65-F5344CB8AC3E}">
        <p14:creationId xmlns:p14="http://schemas.microsoft.com/office/powerpoint/2010/main" val="3079481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Within</a:t>
            </a:r>
            <a:r>
              <a:rPr lang="en-US" baseline="0" dirty="0"/>
              <a:t> each of the 7 dimensions, we identified three cornerstone characteristics. These are represented by the properties X, Y and Z in the triangle diagram. These triangles then allow an augmented reality design to be classified with respect to each of the dimensions and their corresponding cornerstone properties.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example, an AR system that represents a lot of the use of X, a bit of Y and a little Z would be plotted close to X, partway to Y and quite far from Z. We applied this process to more than 90 examples of AR system designs reported in research literature. This analysis ensures that the classification schema is valid and can be applied in practice, and provides an opportunity to analyze AR design practices in use. It also allows the reverse mapping – any point within the triangle can be turned into an AR design, with nearby points representing </a:t>
            </a:r>
            <a:r>
              <a:rPr lang="en-US" baseline="0" dirty="0" err="1"/>
              <a:t>examplars</a:t>
            </a:r>
            <a:r>
              <a:rPr lang="en-US" baseline="0" dirty="0"/>
              <a:t> of appropriate practice.</a:t>
            </a:r>
            <a:endParaRPr lang="en-AU" dirty="0"/>
          </a:p>
          <a:p>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8</a:t>
            </a:fld>
            <a:endParaRPr lang="en-US" dirty="0"/>
          </a:p>
        </p:txBody>
      </p:sp>
    </p:spTree>
    <p:extLst>
      <p:ext uri="{BB962C8B-B14F-4D97-AF65-F5344CB8AC3E}">
        <p14:creationId xmlns:p14="http://schemas.microsoft.com/office/powerpoint/2010/main" val="3645214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first of the seven dimensions is described using the label “Nature of Reality”. This extends the Milgram scale, which is</a:t>
            </a:r>
            <a:r>
              <a:rPr lang="en-US" sz="1200" b="0" i="0" kern="1200" baseline="0" dirty="0">
                <a:solidFill>
                  <a:schemeClr val="tx1"/>
                </a:solidFill>
                <a:effectLst/>
                <a:latin typeface="+mn-lt"/>
                <a:ea typeface="+mn-ea"/>
                <a:cs typeface="+mn-cs"/>
              </a:rPr>
              <a:t> presented on the bottom edge of the triangle, ranging from physical reality through to virtual reality, with augmented reality systems typically falling somewhere in the middle. We’ve extended this scale by adding an Abstract corner to the triangle. The way in which an enhanced reality experience presents reality can then involve a mixture of being: mediated by the physical world (so attracted to the physical corner), mediated by a computer (so attracted to the virtual corner) or mediated through the mind of the human participant (so attracted to the abstract corner).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 </a:t>
            </a:r>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tx1"/>
                </a:solidFill>
                <a:effectLst/>
                <a:latin typeface="+mn-lt"/>
                <a:ea typeface="+mn-ea"/>
                <a:cs typeface="+mn-cs"/>
              </a:rPr>
              <a:t>The nature of reality dimension classifies the complete experience and extends on the Milgram scale (Milgram et al., 1995)with its categories of physical and virtual reality, by including an orthogonal category of abstract reality that extends the computer-mediated experience with human-mediated el-</a:t>
            </a:r>
            <a:r>
              <a:rPr lang="en-AU" sz="1200" b="0" i="0" kern="1200" dirty="0" err="1">
                <a:solidFill>
                  <a:schemeClr val="tx1"/>
                </a:solidFill>
                <a:effectLst/>
                <a:latin typeface="+mn-lt"/>
                <a:ea typeface="+mn-ea"/>
                <a:cs typeface="+mn-cs"/>
              </a:rPr>
              <a:t>ements</a:t>
            </a:r>
            <a:r>
              <a:rPr lang="en-AU" sz="1200" b="0" i="0" kern="1200" dirty="0">
                <a:solidFill>
                  <a:schemeClr val="tx1"/>
                </a:solidFill>
                <a:effectLst/>
                <a:latin typeface="+mn-lt"/>
                <a:ea typeface="+mn-ea"/>
                <a:cs typeface="+mn-cs"/>
              </a:rPr>
              <a:t>. Any form of mediated communication can provide an experience that transports the </a:t>
            </a:r>
            <a:r>
              <a:rPr lang="en-AU" sz="1200" b="0" i="0" kern="1200" dirty="0" err="1">
                <a:solidFill>
                  <a:schemeClr val="tx1"/>
                </a:solidFill>
                <a:effectLst/>
                <a:latin typeface="+mn-lt"/>
                <a:ea typeface="+mn-ea"/>
                <a:cs typeface="+mn-cs"/>
              </a:rPr>
              <a:t>audi-ence</a:t>
            </a:r>
            <a:r>
              <a:rPr lang="en-AU" sz="1200" b="0" i="0" kern="1200" dirty="0">
                <a:solidFill>
                  <a:schemeClr val="tx1"/>
                </a:solidFill>
                <a:effectLst/>
                <a:latin typeface="+mn-lt"/>
                <a:ea typeface="+mn-ea"/>
                <a:cs typeface="+mn-cs"/>
              </a:rPr>
              <a:t> ( </a:t>
            </a:r>
            <a:r>
              <a:rPr lang="en-AU" sz="1200" b="0" i="0" kern="1200" dirty="0" err="1">
                <a:solidFill>
                  <a:schemeClr val="tx1"/>
                </a:solidFill>
                <a:effectLst/>
                <a:latin typeface="+mn-lt"/>
                <a:ea typeface="+mn-ea"/>
                <a:cs typeface="+mn-cs"/>
              </a:rPr>
              <a:t>Steuer</a:t>
            </a:r>
            <a:r>
              <a:rPr lang="en-AU" sz="1200" b="0" i="0" kern="1200" dirty="0">
                <a:solidFill>
                  <a:schemeClr val="tx1"/>
                </a:solidFill>
                <a:effectLst/>
                <a:latin typeface="+mn-lt"/>
                <a:ea typeface="+mn-ea"/>
                <a:cs typeface="+mn-cs"/>
              </a:rPr>
              <a:t>, 1992), from placing the reader in a story-like novel through to acting upon a narrative in a video game. A consideration when designing an AR experience should be what the desired </a:t>
            </a:r>
            <a:r>
              <a:rPr lang="en-AU" sz="1200" b="0" i="0" kern="1200" dirty="0" err="1">
                <a:solidFill>
                  <a:schemeClr val="tx1"/>
                </a:solidFill>
                <a:effectLst/>
                <a:latin typeface="+mn-lt"/>
                <a:ea typeface="+mn-ea"/>
                <a:cs typeface="+mn-cs"/>
              </a:rPr>
              <a:t>experi-ence</a:t>
            </a:r>
            <a:r>
              <a:rPr lang="en-AU" sz="1200" b="0" i="0" kern="1200" dirty="0">
                <a:solidFill>
                  <a:schemeClr val="tx1"/>
                </a:solidFill>
                <a:effectLst/>
                <a:latin typeface="+mn-lt"/>
                <a:ea typeface="+mn-ea"/>
                <a:cs typeface="+mn-cs"/>
              </a:rPr>
              <a:t> should provide in terms of the representation of reality (Chen et al.,2013 ). The literature ex-</a:t>
            </a:r>
            <a:r>
              <a:rPr lang="en-AU" sz="1200" b="0" i="0" kern="1200" dirty="0" err="1">
                <a:solidFill>
                  <a:schemeClr val="tx1"/>
                </a:solidFill>
                <a:effectLst/>
                <a:latin typeface="+mn-lt"/>
                <a:ea typeface="+mn-ea"/>
                <a:cs typeface="+mn-cs"/>
              </a:rPr>
              <a:t>ploring</a:t>
            </a:r>
            <a:r>
              <a:rPr lang="en-AU" sz="1200" b="0" i="0" kern="1200" dirty="0">
                <a:solidFill>
                  <a:schemeClr val="tx1"/>
                </a:solidFill>
                <a:effectLst/>
                <a:latin typeface="+mn-lt"/>
                <a:ea typeface="+mn-ea"/>
                <a:cs typeface="+mn-cs"/>
              </a:rPr>
              <a:t> existing AR experiences shows a mix between virtual and physical realities (R. T. Azuma, 1997; Collins et al., 2017; Lindgren&amp; </a:t>
            </a:r>
            <a:r>
              <a:rPr lang="en-AU" sz="1200" b="0" i="0" kern="1200" dirty="0" err="1">
                <a:solidFill>
                  <a:schemeClr val="tx1"/>
                </a:solidFill>
                <a:effectLst/>
                <a:latin typeface="+mn-lt"/>
                <a:ea typeface="+mn-ea"/>
                <a:cs typeface="+mn-cs"/>
              </a:rPr>
              <a:t>Moshell</a:t>
            </a:r>
            <a:r>
              <a:rPr lang="en-AU" sz="1200" b="0" i="0" kern="1200" dirty="0">
                <a:solidFill>
                  <a:schemeClr val="tx1"/>
                </a:solidFill>
                <a:effectLst/>
                <a:latin typeface="+mn-lt"/>
                <a:ea typeface="+mn-ea"/>
                <a:cs typeface="+mn-cs"/>
              </a:rPr>
              <a:t>, 2011; </a:t>
            </a:r>
            <a:r>
              <a:rPr lang="en-AU" sz="1200" b="0" i="0" kern="1200" dirty="0" err="1">
                <a:solidFill>
                  <a:schemeClr val="tx1"/>
                </a:solidFill>
                <a:effectLst/>
                <a:latin typeface="+mn-lt"/>
                <a:ea typeface="+mn-ea"/>
                <a:cs typeface="+mn-cs"/>
              </a:rPr>
              <a:t>Lukyanenko</a:t>
            </a:r>
            <a:r>
              <a:rPr lang="en-AU" sz="1200" b="0" i="0" kern="1200" dirty="0">
                <a:solidFill>
                  <a:schemeClr val="tx1"/>
                </a:solidFill>
                <a:effectLst/>
                <a:latin typeface="+mn-lt"/>
                <a:ea typeface="+mn-ea"/>
                <a:cs typeface="+mn-cs"/>
              </a:rPr>
              <a:t>, 2016; Nilsen et al., 2004; Rouse et al., 2015). Providing an AR experience, as with MR, relies on the perceptually successful blending of reality and virtuality, providing a coherent set of stimuli for the participant (Collins et al., 2017), or an interweaving of experience that alternates between the real and virtual environments (Hoang&amp; Cox, 2018 ).When defining the nature of reality, we define three vertex labels: physical as that which relates to the way in which the real world is experienced through the participant’s senses; virtual which is pro-</a:t>
            </a:r>
            <a:r>
              <a:rPr lang="en-AU" sz="1200" b="0" i="0" kern="1200" dirty="0" err="1">
                <a:solidFill>
                  <a:schemeClr val="tx1"/>
                </a:solidFill>
                <a:effectLst/>
                <a:latin typeface="+mn-lt"/>
                <a:ea typeface="+mn-ea"/>
                <a:cs typeface="+mn-cs"/>
              </a:rPr>
              <a:t>vided</a:t>
            </a:r>
            <a:r>
              <a:rPr lang="en-AU" sz="1200" b="0" i="0" kern="1200" dirty="0">
                <a:solidFill>
                  <a:schemeClr val="tx1"/>
                </a:solidFill>
                <a:effectLst/>
                <a:latin typeface="+mn-lt"/>
                <a:ea typeface="+mn-ea"/>
                <a:cs typeface="+mn-cs"/>
              </a:rPr>
              <a:t> through a computer-mediated experience not detectable through a participant’s own </a:t>
            </a:r>
            <a:r>
              <a:rPr lang="en-AU" sz="1200" b="0" i="0" kern="1200" dirty="0" err="1">
                <a:solidFill>
                  <a:schemeClr val="tx1"/>
                </a:solidFill>
                <a:effectLst/>
                <a:latin typeface="+mn-lt"/>
                <a:ea typeface="+mn-ea"/>
                <a:cs typeface="+mn-cs"/>
              </a:rPr>
              <a:t>unaug-mented</a:t>
            </a:r>
            <a:r>
              <a:rPr lang="en-AU" sz="1200" b="0" i="0" kern="1200" dirty="0">
                <a:solidFill>
                  <a:schemeClr val="tx1"/>
                </a:solidFill>
                <a:effectLst/>
                <a:latin typeface="+mn-lt"/>
                <a:ea typeface="+mn-ea"/>
                <a:cs typeface="+mn-cs"/>
              </a:rPr>
              <a:t> </a:t>
            </a:r>
            <a:r>
              <a:rPr lang="en-AU" sz="1200" b="0" i="0" kern="1200" dirty="0" err="1">
                <a:solidFill>
                  <a:schemeClr val="tx1"/>
                </a:solidFill>
                <a:effectLst/>
                <a:latin typeface="+mn-lt"/>
                <a:ea typeface="+mn-ea"/>
                <a:cs typeface="+mn-cs"/>
              </a:rPr>
              <a:t>senses,and</a:t>
            </a:r>
            <a:r>
              <a:rPr lang="en-AU" sz="1200" b="0" i="0" kern="1200" dirty="0">
                <a:solidFill>
                  <a:schemeClr val="tx1"/>
                </a:solidFill>
                <a:effectLst/>
                <a:latin typeface="+mn-lt"/>
                <a:ea typeface="+mn-ea"/>
                <a:cs typeface="+mn-cs"/>
              </a:rPr>
              <a:t> abstract experiences may be a combination of physical and virtual components, but rely on imagination, willing </a:t>
            </a:r>
            <a:r>
              <a:rPr lang="en-AU" sz="1200" b="0" i="0" kern="1200" dirty="0" err="1">
                <a:solidFill>
                  <a:schemeClr val="tx1"/>
                </a:solidFill>
                <a:effectLst/>
                <a:latin typeface="+mn-lt"/>
                <a:ea typeface="+mn-ea"/>
                <a:cs typeface="+mn-cs"/>
              </a:rPr>
              <a:t>disbelief,and</a:t>
            </a:r>
            <a:r>
              <a:rPr lang="en-AU" sz="1200" b="0" i="0" kern="1200" dirty="0">
                <a:solidFill>
                  <a:schemeClr val="tx1"/>
                </a:solidFill>
                <a:effectLst/>
                <a:latin typeface="+mn-lt"/>
                <a:ea typeface="+mn-ea"/>
                <a:cs typeface="+mn-cs"/>
              </a:rPr>
              <a:t> human mediation to consider the representation of re-</a:t>
            </a:r>
            <a:r>
              <a:rPr lang="en-AU" sz="1200" b="0" i="0" kern="1200" dirty="0" err="1">
                <a:solidFill>
                  <a:schemeClr val="tx1"/>
                </a:solidFill>
                <a:effectLst/>
                <a:latin typeface="+mn-lt"/>
                <a:ea typeface="+mn-ea"/>
                <a:cs typeface="+mn-cs"/>
              </a:rPr>
              <a:t>ality</a:t>
            </a:r>
            <a:r>
              <a:rPr lang="en-AU" sz="1200" b="0" i="0" kern="1200" dirty="0">
                <a:solidFill>
                  <a:schemeClr val="tx1"/>
                </a:solidFill>
                <a:effectLst/>
                <a:latin typeface="+mn-lt"/>
                <a:ea typeface="+mn-ea"/>
                <a:cs typeface="+mn-cs"/>
              </a:rPr>
              <a:t> provided (</a:t>
            </a:r>
            <a:r>
              <a:rPr lang="en-AU" sz="1200" b="0" i="0" kern="1200" dirty="0" err="1">
                <a:solidFill>
                  <a:schemeClr val="tx1"/>
                </a:solidFill>
                <a:effectLst/>
                <a:latin typeface="+mn-lt"/>
                <a:ea typeface="+mn-ea"/>
                <a:cs typeface="+mn-cs"/>
              </a:rPr>
              <a:t>Aluri</a:t>
            </a:r>
            <a:r>
              <a:rPr lang="en-AU" sz="1200" b="0" i="0" kern="1200" dirty="0">
                <a:solidFill>
                  <a:schemeClr val="tx1"/>
                </a:solidFill>
                <a:effectLst/>
                <a:latin typeface="+mn-lt"/>
                <a:ea typeface="+mn-ea"/>
                <a:cs typeface="+mn-cs"/>
              </a:rPr>
              <a:t>, 2017; Stapleton et al., 2002). A blend of the factors – a </a:t>
            </a:r>
            <a:r>
              <a:rPr lang="en-AU" sz="1200" b="0" i="0" kern="1200" dirty="0" err="1">
                <a:solidFill>
                  <a:schemeClr val="tx1"/>
                </a:solidFill>
                <a:effectLst/>
                <a:latin typeface="+mn-lt"/>
                <a:ea typeface="+mn-ea"/>
                <a:cs typeface="+mn-cs"/>
              </a:rPr>
              <a:t>bstract</a:t>
            </a:r>
            <a:r>
              <a:rPr lang="en-AU" sz="1200" b="0" i="0" kern="1200" dirty="0">
                <a:solidFill>
                  <a:schemeClr val="tx1"/>
                </a:solidFill>
                <a:effectLst/>
                <a:latin typeface="+mn-lt"/>
                <a:ea typeface="+mn-ea"/>
                <a:cs typeface="+mn-cs"/>
              </a:rPr>
              <a:t>, </a:t>
            </a:r>
            <a:r>
              <a:rPr lang="en-AU" sz="1200" b="0" i="0" kern="1200" dirty="0" err="1">
                <a:solidFill>
                  <a:schemeClr val="tx1"/>
                </a:solidFill>
                <a:effectLst/>
                <a:latin typeface="+mn-lt"/>
                <a:ea typeface="+mn-ea"/>
                <a:cs typeface="+mn-cs"/>
              </a:rPr>
              <a:t>physical,and</a:t>
            </a:r>
            <a:r>
              <a:rPr lang="en-AU" sz="1200" b="0" i="0" kern="1200" dirty="0">
                <a:solidFill>
                  <a:schemeClr val="tx1"/>
                </a:solidFill>
                <a:effectLst/>
                <a:latin typeface="+mn-lt"/>
                <a:ea typeface="+mn-ea"/>
                <a:cs typeface="+mn-cs"/>
              </a:rPr>
              <a:t> </a:t>
            </a:r>
            <a:r>
              <a:rPr lang="en-AU" sz="1200" b="0" i="0" kern="1200" dirty="0" err="1">
                <a:solidFill>
                  <a:schemeClr val="tx1"/>
                </a:solidFill>
                <a:effectLst/>
                <a:latin typeface="+mn-lt"/>
                <a:ea typeface="+mn-ea"/>
                <a:cs typeface="+mn-cs"/>
              </a:rPr>
              <a:t>vir-tual</a:t>
            </a:r>
            <a:r>
              <a:rPr lang="en-AU" sz="1200" b="0" i="0" kern="1200" dirty="0">
                <a:solidFill>
                  <a:schemeClr val="tx1"/>
                </a:solidFill>
                <a:effectLst/>
                <a:latin typeface="+mn-lt"/>
                <a:ea typeface="+mn-ea"/>
                <a:cs typeface="+mn-cs"/>
              </a:rPr>
              <a:t> – is required to define the nature of reality presented in any AR application, as shown in Figure 1.</a:t>
            </a:r>
            <a:endParaRPr lang="en-AU" dirty="0">
              <a:ea typeface="+mn-ea"/>
              <a:cs typeface="+mn-cs"/>
            </a:endParaRPr>
          </a:p>
          <a:p>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9</a:t>
            </a:fld>
            <a:endParaRPr lang="en-US" dirty="0"/>
          </a:p>
        </p:txBody>
      </p:sp>
    </p:spTree>
    <p:extLst>
      <p:ext uri="{BB962C8B-B14F-4D97-AF65-F5344CB8AC3E}">
        <p14:creationId xmlns:p14="http://schemas.microsoft.com/office/powerpoint/2010/main" val="3263887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https://www.pexels.com/photo/woman-holding-the-new-york-times-newspaper-1524146/</a:t>
            </a:r>
          </a:p>
          <a:p>
            <a:endParaRPr lang="en-US" dirty="0"/>
          </a:p>
          <a:p>
            <a:r>
              <a:rPr lang="en-US" dirty="0"/>
              <a:t>We illustrate the use of this particular</a:t>
            </a:r>
            <a:r>
              <a:rPr lang="en-US" baseline="0" dirty="0"/>
              <a:t> dimension of the classification schema by applying it to the </a:t>
            </a:r>
            <a:r>
              <a:rPr lang="en-US" baseline="0" dirty="0" err="1"/>
              <a:t>Walkley</a:t>
            </a:r>
            <a:r>
              <a:rPr lang="en-US" baseline="0" dirty="0"/>
              <a:t> journalism context. One strategy generated during brainstorming in the design session was to create an experience where the story unfolded as written up in a physical newspaper. The experience itself would be mediated by the physical world through the paper itself, but the experience would involve significant mediation through the human mind as the written word is translated into images and scenarios as it plays out in the imagination.</a:t>
            </a:r>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10</a:t>
            </a:fld>
            <a:endParaRPr lang="en-US" dirty="0"/>
          </a:p>
        </p:txBody>
      </p:sp>
    </p:spTree>
    <p:extLst>
      <p:ext uri="{BB962C8B-B14F-4D97-AF65-F5344CB8AC3E}">
        <p14:creationId xmlns:p14="http://schemas.microsoft.com/office/powerpoint/2010/main" val="2357238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https://www.pexels.com/photo/woman-holding-the-new-york-times-newspaper-1524146/</a:t>
            </a:r>
          </a:p>
          <a:p>
            <a:r>
              <a:rPr lang="en-AU" dirty="0"/>
              <a:t>https://www.pexels.com/photo/girl-using-vr-headset-testing-new-device-7869452/</a:t>
            </a:r>
          </a:p>
          <a:p>
            <a:endParaRPr lang="en-US" dirty="0"/>
          </a:p>
          <a:p>
            <a:r>
              <a:rPr lang="en-US" dirty="0"/>
              <a:t>An alternative suggestion,</a:t>
            </a:r>
            <a:r>
              <a:rPr lang="en-US" baseline="0" dirty="0"/>
              <a:t> still focused on the way in which reality is manipulated, was to experience the story in virtual reality. The stowaway journey would be presented on a virtual ship using a headset and with all communication mediated through the computer. In particular communication with other participants would be degraded, to provide the experience of navigation a foreign world in a language you don’t understand. This would be plotted close to the virtual corner, with a small abstract element resulting from the mental effort to make sense of the experience.</a:t>
            </a:r>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11</a:t>
            </a:fld>
            <a:endParaRPr lang="en-US" dirty="0"/>
          </a:p>
        </p:txBody>
      </p:sp>
    </p:spTree>
    <p:extLst>
      <p:ext uri="{BB962C8B-B14F-4D97-AF65-F5344CB8AC3E}">
        <p14:creationId xmlns:p14="http://schemas.microsoft.com/office/powerpoint/2010/main" val="3694531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review the coordinates</a:t>
            </a:r>
            <a:r>
              <a:rPr lang="en-US" baseline="0" dirty="0"/>
              <a:t> of the experiences from research literature, we see that there are a significant number in the middle of the bottom edge. The review did focus on augmented reality experiences, so this is not unexpected.  The cluster in the center does indicate that many experiences do involve the human participant in interpreting the reality presented, which is immediate value achieved by adding the abstract human mediated property to the classification. The entire area of the triangle is quite well represented and reflects the innovative designs being reported across the research literature. </a:t>
            </a:r>
            <a:endParaRPr lang="en-US" dirty="0"/>
          </a:p>
          <a:p>
            <a:endParaRPr lang="en-AU" dirty="0"/>
          </a:p>
          <a:p>
            <a:r>
              <a:rPr lang="en-AU" sz="1200" b="0" i="0" kern="1200" dirty="0">
                <a:solidFill>
                  <a:schemeClr val="tx1"/>
                </a:solidFill>
                <a:effectLst/>
                <a:latin typeface="+mn-lt"/>
                <a:ea typeface="+mn-ea"/>
                <a:cs typeface="+mn-cs"/>
              </a:rPr>
              <a:t>The nature of reality dimension classifies the complete experience and extends on the Milgram scale (Milgram et al., 1995)with its categories of physical and virtual reality, by including an orthogonal category of abstract reality that extends the computer-mediated experience with human-mediated </a:t>
            </a:r>
            <a:r>
              <a:rPr lang="en-AU" sz="1200" b="0" i="0" kern="1200" dirty="0" err="1">
                <a:solidFill>
                  <a:schemeClr val="tx1"/>
                </a:solidFill>
                <a:effectLst/>
                <a:latin typeface="+mn-lt"/>
                <a:ea typeface="+mn-ea"/>
                <a:cs typeface="+mn-cs"/>
              </a:rPr>
              <a:t>el-ements</a:t>
            </a:r>
            <a:r>
              <a:rPr lang="en-AU" sz="1200" b="0" i="0" kern="1200" dirty="0">
                <a:solidFill>
                  <a:schemeClr val="tx1"/>
                </a:solidFill>
                <a:effectLst/>
                <a:latin typeface="+mn-lt"/>
                <a:ea typeface="+mn-ea"/>
                <a:cs typeface="+mn-cs"/>
              </a:rPr>
              <a:t>. Any form of mediated communication can provide an experience that transports the </a:t>
            </a:r>
            <a:r>
              <a:rPr lang="en-AU" sz="1200" b="0" i="0" kern="1200" dirty="0" err="1">
                <a:solidFill>
                  <a:schemeClr val="tx1"/>
                </a:solidFill>
                <a:effectLst/>
                <a:latin typeface="+mn-lt"/>
                <a:ea typeface="+mn-ea"/>
                <a:cs typeface="+mn-cs"/>
              </a:rPr>
              <a:t>audi-ence</a:t>
            </a:r>
            <a:r>
              <a:rPr lang="en-AU" sz="1200" b="0" i="0" kern="1200" dirty="0">
                <a:solidFill>
                  <a:schemeClr val="tx1"/>
                </a:solidFill>
                <a:effectLst/>
                <a:latin typeface="+mn-lt"/>
                <a:ea typeface="+mn-ea"/>
                <a:cs typeface="+mn-cs"/>
              </a:rPr>
              <a:t> ( Steuer, 1992), from placing the reader in a story-like novel through to acting upon a narrative in a video game. A consideration when designing an AR experience should be what the desired </a:t>
            </a:r>
            <a:r>
              <a:rPr lang="en-AU" sz="1200" b="0" i="0" kern="1200" dirty="0" err="1">
                <a:solidFill>
                  <a:schemeClr val="tx1"/>
                </a:solidFill>
                <a:effectLst/>
                <a:latin typeface="+mn-lt"/>
                <a:ea typeface="+mn-ea"/>
                <a:cs typeface="+mn-cs"/>
              </a:rPr>
              <a:t>experi-ence</a:t>
            </a:r>
            <a:r>
              <a:rPr lang="en-AU" sz="1200" b="0" i="0" kern="1200" dirty="0">
                <a:solidFill>
                  <a:schemeClr val="tx1"/>
                </a:solidFill>
                <a:effectLst/>
                <a:latin typeface="+mn-lt"/>
                <a:ea typeface="+mn-ea"/>
                <a:cs typeface="+mn-cs"/>
              </a:rPr>
              <a:t> should provide in terms of the representation of reality (Chen et al.,2013 ). The literature ex-</a:t>
            </a:r>
            <a:r>
              <a:rPr lang="en-AU" sz="1200" b="0" i="0" kern="1200" dirty="0" err="1">
                <a:solidFill>
                  <a:schemeClr val="tx1"/>
                </a:solidFill>
                <a:effectLst/>
                <a:latin typeface="+mn-lt"/>
                <a:ea typeface="+mn-ea"/>
                <a:cs typeface="+mn-cs"/>
              </a:rPr>
              <a:t>ploring</a:t>
            </a:r>
            <a:r>
              <a:rPr lang="en-AU" sz="1200" b="0" i="0" kern="1200" dirty="0">
                <a:solidFill>
                  <a:schemeClr val="tx1"/>
                </a:solidFill>
                <a:effectLst/>
                <a:latin typeface="+mn-lt"/>
                <a:ea typeface="+mn-ea"/>
                <a:cs typeface="+mn-cs"/>
              </a:rPr>
              <a:t> existing AR experiences shows a mix between virtual and physical realities (R. T. Azuma, 1997; Collins et al., 2017; Lindgren&amp; </a:t>
            </a:r>
            <a:r>
              <a:rPr lang="en-AU" sz="1200" b="0" i="0" kern="1200" dirty="0" err="1">
                <a:solidFill>
                  <a:schemeClr val="tx1"/>
                </a:solidFill>
                <a:effectLst/>
                <a:latin typeface="+mn-lt"/>
                <a:ea typeface="+mn-ea"/>
                <a:cs typeface="+mn-cs"/>
              </a:rPr>
              <a:t>Moshell</a:t>
            </a:r>
            <a:r>
              <a:rPr lang="en-AU" sz="1200" b="0" i="0" kern="1200" dirty="0">
                <a:solidFill>
                  <a:schemeClr val="tx1"/>
                </a:solidFill>
                <a:effectLst/>
                <a:latin typeface="+mn-lt"/>
                <a:ea typeface="+mn-ea"/>
                <a:cs typeface="+mn-cs"/>
              </a:rPr>
              <a:t>, 2011; Lukyanenko, 2016; Nilsen et al., 2004; Rouse et al., 2015). Providing an AR experience, as with MR, relies on the perceptually successful blending of reality and virtuality, providing a coherent set of stimuli for the participant (Collins et al., 2017), or an interweaving of experience that alternates between the real and virtual environments (Hoang&amp; Cox, 2018 ).When defining the nature of reality, we define three vertex labels: physical as that which relates to the way in which the real world is experienced through the participant’s senses; virtual which is pro-</a:t>
            </a:r>
            <a:r>
              <a:rPr lang="en-AU" sz="1200" b="0" i="0" kern="1200" dirty="0" err="1">
                <a:solidFill>
                  <a:schemeClr val="tx1"/>
                </a:solidFill>
                <a:effectLst/>
                <a:latin typeface="+mn-lt"/>
                <a:ea typeface="+mn-ea"/>
                <a:cs typeface="+mn-cs"/>
              </a:rPr>
              <a:t>vided</a:t>
            </a:r>
            <a:r>
              <a:rPr lang="en-AU" sz="1200" b="0" i="0" kern="1200" dirty="0">
                <a:solidFill>
                  <a:schemeClr val="tx1"/>
                </a:solidFill>
                <a:effectLst/>
                <a:latin typeface="+mn-lt"/>
                <a:ea typeface="+mn-ea"/>
                <a:cs typeface="+mn-cs"/>
              </a:rPr>
              <a:t> through a computer-mediated experience not detectable through a participant’s own </a:t>
            </a:r>
            <a:r>
              <a:rPr lang="en-AU" sz="1200" b="0" i="0" kern="1200" dirty="0" err="1">
                <a:solidFill>
                  <a:schemeClr val="tx1"/>
                </a:solidFill>
                <a:effectLst/>
                <a:latin typeface="+mn-lt"/>
                <a:ea typeface="+mn-ea"/>
                <a:cs typeface="+mn-cs"/>
              </a:rPr>
              <a:t>unaug-mented</a:t>
            </a:r>
            <a:r>
              <a:rPr lang="en-AU" sz="1200" b="0" i="0" kern="1200" dirty="0">
                <a:solidFill>
                  <a:schemeClr val="tx1"/>
                </a:solidFill>
                <a:effectLst/>
                <a:latin typeface="+mn-lt"/>
                <a:ea typeface="+mn-ea"/>
                <a:cs typeface="+mn-cs"/>
              </a:rPr>
              <a:t> </a:t>
            </a:r>
            <a:r>
              <a:rPr lang="en-AU" sz="1200" b="0" i="0" kern="1200" dirty="0" err="1">
                <a:solidFill>
                  <a:schemeClr val="tx1"/>
                </a:solidFill>
                <a:effectLst/>
                <a:latin typeface="+mn-lt"/>
                <a:ea typeface="+mn-ea"/>
                <a:cs typeface="+mn-cs"/>
              </a:rPr>
              <a:t>senses,and</a:t>
            </a:r>
            <a:r>
              <a:rPr lang="en-AU" sz="1200" b="0" i="0" kern="1200" dirty="0">
                <a:solidFill>
                  <a:schemeClr val="tx1"/>
                </a:solidFill>
                <a:effectLst/>
                <a:latin typeface="+mn-lt"/>
                <a:ea typeface="+mn-ea"/>
                <a:cs typeface="+mn-cs"/>
              </a:rPr>
              <a:t> abstract experiences may be a combination of physical and virtual components, but rely on imagination, willing </a:t>
            </a:r>
            <a:r>
              <a:rPr lang="en-AU" sz="1200" b="0" i="0" kern="1200" dirty="0" err="1">
                <a:solidFill>
                  <a:schemeClr val="tx1"/>
                </a:solidFill>
                <a:effectLst/>
                <a:latin typeface="+mn-lt"/>
                <a:ea typeface="+mn-ea"/>
                <a:cs typeface="+mn-cs"/>
              </a:rPr>
              <a:t>disbelief,and</a:t>
            </a:r>
            <a:r>
              <a:rPr lang="en-AU" sz="1200" b="0" i="0" kern="1200" dirty="0">
                <a:solidFill>
                  <a:schemeClr val="tx1"/>
                </a:solidFill>
                <a:effectLst/>
                <a:latin typeface="+mn-lt"/>
                <a:ea typeface="+mn-ea"/>
                <a:cs typeface="+mn-cs"/>
              </a:rPr>
              <a:t> human mediation to consider the representation of re-</a:t>
            </a:r>
            <a:r>
              <a:rPr lang="en-AU" sz="1200" b="0" i="0" kern="1200" dirty="0" err="1">
                <a:solidFill>
                  <a:schemeClr val="tx1"/>
                </a:solidFill>
                <a:effectLst/>
                <a:latin typeface="+mn-lt"/>
                <a:ea typeface="+mn-ea"/>
                <a:cs typeface="+mn-cs"/>
              </a:rPr>
              <a:t>ality</a:t>
            </a:r>
            <a:r>
              <a:rPr lang="en-AU" sz="1200" b="0" i="0" kern="1200" dirty="0">
                <a:solidFill>
                  <a:schemeClr val="tx1"/>
                </a:solidFill>
                <a:effectLst/>
                <a:latin typeface="+mn-lt"/>
                <a:ea typeface="+mn-ea"/>
                <a:cs typeface="+mn-cs"/>
              </a:rPr>
              <a:t> provided (Aluri, 2017; Stapleton et al., 2002). A blend of the factors – a </a:t>
            </a:r>
            <a:r>
              <a:rPr lang="en-AU" sz="1200" b="0" i="0" kern="1200" dirty="0" err="1">
                <a:solidFill>
                  <a:schemeClr val="tx1"/>
                </a:solidFill>
                <a:effectLst/>
                <a:latin typeface="+mn-lt"/>
                <a:ea typeface="+mn-ea"/>
                <a:cs typeface="+mn-cs"/>
              </a:rPr>
              <a:t>bstract</a:t>
            </a:r>
            <a:r>
              <a:rPr lang="en-AU" sz="1200" b="0" i="0" kern="1200" dirty="0">
                <a:solidFill>
                  <a:schemeClr val="tx1"/>
                </a:solidFill>
                <a:effectLst/>
                <a:latin typeface="+mn-lt"/>
                <a:ea typeface="+mn-ea"/>
                <a:cs typeface="+mn-cs"/>
              </a:rPr>
              <a:t>, </a:t>
            </a:r>
            <a:r>
              <a:rPr lang="en-AU" sz="1200" b="0" i="0" kern="1200" dirty="0" err="1">
                <a:solidFill>
                  <a:schemeClr val="tx1"/>
                </a:solidFill>
                <a:effectLst/>
                <a:latin typeface="+mn-lt"/>
                <a:ea typeface="+mn-ea"/>
                <a:cs typeface="+mn-cs"/>
              </a:rPr>
              <a:t>physical,and</a:t>
            </a:r>
            <a:r>
              <a:rPr lang="en-AU" sz="1200" b="0" i="0" kern="1200" dirty="0">
                <a:solidFill>
                  <a:schemeClr val="tx1"/>
                </a:solidFill>
                <a:effectLst/>
                <a:latin typeface="+mn-lt"/>
                <a:ea typeface="+mn-ea"/>
                <a:cs typeface="+mn-cs"/>
              </a:rPr>
              <a:t> </a:t>
            </a:r>
            <a:r>
              <a:rPr lang="en-AU" sz="1200" b="0" i="0" kern="1200" dirty="0" err="1">
                <a:solidFill>
                  <a:schemeClr val="tx1"/>
                </a:solidFill>
                <a:effectLst/>
                <a:latin typeface="+mn-lt"/>
                <a:ea typeface="+mn-ea"/>
                <a:cs typeface="+mn-cs"/>
              </a:rPr>
              <a:t>vir-tual</a:t>
            </a:r>
            <a:r>
              <a:rPr lang="en-AU" sz="1200" b="0" i="0" kern="1200" dirty="0">
                <a:solidFill>
                  <a:schemeClr val="tx1"/>
                </a:solidFill>
                <a:effectLst/>
                <a:latin typeface="+mn-lt"/>
                <a:ea typeface="+mn-ea"/>
                <a:cs typeface="+mn-cs"/>
              </a:rPr>
              <a:t> – is required to define the nature of reality presented in any AR application, as shown in Figure 1.</a:t>
            </a:r>
            <a:endParaRPr lang="en-AU" dirty="0">
              <a:ea typeface="+mn-ea"/>
              <a:cs typeface="+mn-cs"/>
            </a:endParaRP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Citations</a:t>
            </a:r>
            <a:r>
              <a:rPr lang="en-AU" sz="1200" b="0" i="0" kern="1200" baseline="0" dirty="0">
                <a:solidFill>
                  <a:schemeClr val="tx1"/>
                </a:solidFill>
                <a:effectLst/>
                <a:latin typeface="+mn-lt"/>
                <a:ea typeface="+mn-ea"/>
                <a:cs typeface="+mn-cs"/>
              </a:rPr>
              <a:t> are mapped/displayed on each </a:t>
            </a:r>
            <a:r>
              <a:rPr lang="en-AU" sz="1200" b="0" i="0" kern="1200" baseline="0" dirty="0" err="1">
                <a:solidFill>
                  <a:schemeClr val="tx1"/>
                </a:solidFill>
                <a:effectLst/>
                <a:latin typeface="+mn-lt"/>
                <a:ea typeface="+mn-ea"/>
                <a:cs typeface="+mn-cs"/>
              </a:rPr>
              <a:t>dimenstion</a:t>
            </a:r>
            <a:r>
              <a:rPr lang="en-AU" sz="1200" b="0" i="0" kern="1200" baseline="0" dirty="0">
                <a:solidFill>
                  <a:schemeClr val="tx1"/>
                </a:solidFill>
                <a:effectLst/>
                <a:latin typeface="+mn-lt"/>
                <a:ea typeface="+mn-ea"/>
                <a:cs typeface="+mn-cs"/>
              </a:rPr>
              <a:t> through a citation key: For example [Alu2017] is Aluri 2017, note references at the end of this presentation.</a:t>
            </a:r>
          </a:p>
          <a:p>
            <a:r>
              <a:rPr lang="en-AU" sz="1200" b="0" i="0" kern="1200" baseline="0" dirty="0">
                <a:solidFill>
                  <a:schemeClr val="tx1"/>
                </a:solidFill>
                <a:effectLst/>
                <a:latin typeface="+mn-lt"/>
                <a:ea typeface="+mn-ea"/>
                <a:cs typeface="+mn-cs"/>
              </a:rPr>
              <a:t>Citation is mapped only once to each dimension, but may be present on more than one dimension, and with a different score.</a:t>
            </a:r>
            <a:endParaRPr lang="en-AU" sz="1200" b="0" i="0" kern="12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r>
              <a:rPr lang="en-AU" dirty="0"/>
              <a:t>A purely physical reality corresponds to traditional reality within the physical world and uses elements consistent with that environment. Virtual refers to a computer-generated representation that is physically plausible but represents a world that is not present at that location at that time. Abstract refers to concepts that have non-traditional representations that may require human-mediated suspension of disbelief or invoke an imaginative process such as when reading a book. Of the minor (edge midpoint) categories, real (converse of virtual) refers to physically based elements or concepts available in the world, rather than purely virtual. Concrete (converse of abstract) defines the level of imagination required by the participant during the interactive experience. Intangible (converse of physical) reality is not physically available but can be suggested through some form of augmentation. The goals of the experience will direct the concepts included, informing expectations on participant outcomes.</a:t>
            </a:r>
          </a:p>
          <a:p>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What is this image saying?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Experiences and paper reviewed focus on experiences of a concrete nature, with reality intersecting</a:t>
            </a:r>
            <a:r>
              <a:rPr lang="en-AU" baseline="0" dirty="0"/>
              <a:t> with the real world. </a:t>
            </a:r>
            <a:endParaRPr lang="en-AU" dirty="0"/>
          </a:p>
          <a:p>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12</a:t>
            </a:fld>
            <a:endParaRPr lang="en-US" dirty="0"/>
          </a:p>
        </p:txBody>
      </p:sp>
    </p:spTree>
    <p:extLst>
      <p:ext uri="{BB962C8B-B14F-4D97-AF65-F5344CB8AC3E}">
        <p14:creationId xmlns:p14="http://schemas.microsoft.com/office/powerpoint/2010/main" val="1661680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r>
              <a:rPr lang="en-AU" dirty="0"/>
              <a:t>The location dimension refers specifically to the representation of place. The term ‘location’ variously relates to sensitivity to the participant’s location,</a:t>
            </a:r>
            <a:r>
              <a:rPr lang="en-AU" baseline="0" dirty="0"/>
              <a:t> </a:t>
            </a:r>
            <a:r>
              <a:rPr lang="en-AU" dirty="0"/>
              <a:t>to integrating the location with the experience,</a:t>
            </a:r>
            <a:r>
              <a:rPr lang="en-AU" baseline="0" dirty="0"/>
              <a:t> </a:t>
            </a:r>
            <a:r>
              <a:rPr lang="en-AU" dirty="0"/>
              <a:t>and to utilizing the context of a specific location. This dimension explicitly focuses on experiences that are designed to exploit the context and nature of a specific location(s) as opposed to those intended for use regardless of the situation.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Similar to the nature of reality, a blend of the factors abstract, physical, and virtual is required to define the setting, as shown in Figure 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Physical refers to when an application is set in the real-world location that the participant is visiting and utilizes this physical environment. Virtual settings are provided as computer-generated synthetic elements that immerse the participant in the place without needing to be physically present.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Opposing a concrete experience are those with an abstract link to the location employing imaginative or reinterpreted representations, or those that are not sensed directly.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 designer may choose to blend these dimensions but is also able to focus on just one and enrich the experience through design choices related to the other dimensions of an AR experience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13</a:t>
            </a:fld>
            <a:endParaRPr lang="en-US" dirty="0"/>
          </a:p>
        </p:txBody>
      </p:sp>
    </p:spTree>
    <p:extLst>
      <p:ext uri="{BB962C8B-B14F-4D97-AF65-F5344CB8AC3E}">
        <p14:creationId xmlns:p14="http://schemas.microsoft.com/office/powerpoint/2010/main" val="1931411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Feedback is classified as physical, virtual, and abstract based on the form of feedback.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Physical feedback involves physical interactions through real-world elements.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Virtual feedback is mediated through technology.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Feedback in the physical world is a response to moving around the space of action, and in the virtual world occurs through actions of interface elements or viewing the space of action through an AR view.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Abstract feedback is participant mediated such as a trigger for imagination or an emotional response.</a:t>
            </a:r>
            <a:r>
              <a:rPr lang="en-AU" baseline="0" dirty="0"/>
              <a:t> </a:t>
            </a:r>
            <a:r>
              <a:rPr lang="en-AU" dirty="0"/>
              <a:t>It is indirect and requires further interpretation such as inferring the behaviour of a ghost based on particular noises or of changes in personal status based on points scored.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14</a:t>
            </a:fld>
            <a:endParaRPr lang="en-US" dirty="0"/>
          </a:p>
        </p:txBody>
      </p:sp>
    </p:spTree>
    <p:extLst>
      <p:ext uri="{BB962C8B-B14F-4D97-AF65-F5344CB8AC3E}">
        <p14:creationId xmlns:p14="http://schemas.microsoft.com/office/powerpoint/2010/main" val="3113589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objects dimension specifies the nature of the discrete elements with which the participant interacts. </a:t>
            </a:r>
          </a:p>
          <a:p>
            <a:endParaRPr lang="en-AU" dirty="0"/>
          </a:p>
          <a:p>
            <a:r>
              <a:rPr lang="en-AU" dirty="0"/>
              <a:t>Objects in an AR experience include both virtual and physical items and may represent real objects, parts of an environment, or abstract elements in the</a:t>
            </a:r>
            <a:r>
              <a:rPr lang="en-AU" baseline="0" dirty="0"/>
              <a:t> experience. Abstract objects are those that do no exist from our understanding of the natural and physical world.</a:t>
            </a:r>
            <a:endParaRPr lang="en-AU" dirty="0"/>
          </a:p>
          <a:p>
            <a:endParaRPr lang="en-AU" dirty="0"/>
          </a:p>
          <a:p>
            <a:r>
              <a:rPr lang="en-AU" dirty="0"/>
              <a:t>Examples include the virtual elements that appear on surfaces captured from the real world whereas physical objects can become tangible interactive elements by projecting content onto them.</a:t>
            </a:r>
          </a:p>
          <a:p>
            <a:endParaRPr lang="en-AU" dirty="0"/>
          </a:p>
          <a:p>
            <a:r>
              <a:rPr lang="en-AU" dirty="0"/>
              <a:t>A designer can blend any selection of objects in their application and should consciously decide on which are most appropriate to their requirements.</a:t>
            </a:r>
          </a:p>
          <a:p>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15</a:t>
            </a:fld>
            <a:endParaRPr lang="en-US" dirty="0"/>
          </a:p>
        </p:txBody>
      </p:sp>
    </p:spTree>
    <p:extLst>
      <p:ext uri="{BB962C8B-B14F-4D97-AF65-F5344CB8AC3E}">
        <p14:creationId xmlns:p14="http://schemas.microsoft.com/office/powerpoint/2010/main" val="3318029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r>
              <a:rPr lang="en-AU" dirty="0"/>
              <a:t>The concepts explored dimension describes the nature of the information that the participant is engaging with through the context of the experience. </a:t>
            </a:r>
          </a:p>
          <a:p>
            <a:pPr marL="0" marR="0" lvl="0" indent="0" algn="l" defTabSz="914400">
              <a:lnSpc>
                <a:spcPct val="100000"/>
              </a:lnSpc>
              <a:spcBef>
                <a:spcPts val="0"/>
              </a:spcBef>
              <a:spcAft>
                <a:spcPts val="0"/>
              </a:spcAft>
              <a:buClrTx/>
              <a:buSzTx/>
              <a:buFontTx/>
              <a:buNone/>
              <a:tabLst/>
              <a:defRPr/>
            </a:pPr>
            <a:endParaRPr lang="en-AU" dirty="0"/>
          </a:p>
          <a:p>
            <a:pPr marL="0" marR="0" lvl="0" indent="0" algn="l" defTabSz="914400">
              <a:lnSpc>
                <a:spcPct val="100000"/>
              </a:lnSpc>
              <a:spcBef>
                <a:spcPts val="0"/>
              </a:spcBef>
              <a:spcAft>
                <a:spcPts val="0"/>
              </a:spcAft>
              <a:buClrTx/>
              <a:buSzTx/>
              <a:buFontTx/>
              <a:buNone/>
              <a:tabLst/>
              <a:defRPr/>
            </a:pPr>
            <a:r>
              <a:rPr lang="en-AU" dirty="0"/>
              <a:t>Physical concepts are those that are practical and hands-on, typically with a focus on spatial structure and relationships. </a:t>
            </a:r>
          </a:p>
          <a:p>
            <a:pPr marL="0" marR="0" lvl="0" indent="0" algn="l" defTabSz="914400">
              <a:lnSpc>
                <a:spcPct val="100000"/>
              </a:lnSpc>
              <a:spcBef>
                <a:spcPts val="0"/>
              </a:spcBef>
              <a:spcAft>
                <a:spcPts val="0"/>
              </a:spcAft>
              <a:buClrTx/>
              <a:buSzTx/>
              <a:buFontTx/>
              <a:buNone/>
              <a:tabLst/>
              <a:defRPr/>
            </a:pPr>
            <a:endParaRPr lang="en-AU" dirty="0"/>
          </a:p>
          <a:p>
            <a:pPr marL="0" marR="0" lvl="0" indent="0" algn="l" defTabSz="914400">
              <a:lnSpc>
                <a:spcPct val="100000"/>
              </a:lnSpc>
              <a:spcBef>
                <a:spcPts val="0"/>
              </a:spcBef>
              <a:spcAft>
                <a:spcPts val="0"/>
              </a:spcAft>
              <a:buClrTx/>
              <a:buSzTx/>
              <a:buFontTx/>
              <a:buNone/>
              <a:tabLst/>
              <a:defRPr/>
            </a:pPr>
            <a:r>
              <a:rPr lang="en-AU" dirty="0"/>
              <a:t>Virtual concepts convey ideas that cannot practically be represented physically, overlaying information about physical objects, </a:t>
            </a:r>
          </a:p>
          <a:p>
            <a:pPr marL="0" marR="0" lvl="0" indent="0" algn="l" defTabSz="914400">
              <a:lnSpc>
                <a:spcPct val="100000"/>
              </a:lnSpc>
              <a:spcBef>
                <a:spcPts val="0"/>
              </a:spcBef>
              <a:spcAft>
                <a:spcPts val="0"/>
              </a:spcAft>
              <a:buClrTx/>
              <a:buSzTx/>
              <a:buFontTx/>
              <a:buNone/>
              <a:tabLst/>
              <a:defRPr/>
            </a:pPr>
            <a:endParaRPr lang="en-AU" dirty="0"/>
          </a:p>
          <a:p>
            <a:pPr marL="0" marR="0" lvl="0" indent="0" algn="l" defTabSz="914400">
              <a:lnSpc>
                <a:spcPct val="100000"/>
              </a:lnSpc>
              <a:spcBef>
                <a:spcPts val="0"/>
              </a:spcBef>
              <a:spcAft>
                <a:spcPts val="0"/>
              </a:spcAft>
              <a:buClrTx/>
              <a:buSzTx/>
              <a:buFontTx/>
              <a:buNone/>
              <a:tabLst/>
              <a:defRPr/>
            </a:pPr>
            <a:r>
              <a:rPr lang="en-AU" dirty="0"/>
              <a:t>Abstract concepts are those that cannot be presented spatially such as social relationships, emotion, or abstract mathematical ideas, and may include elements of deduction or reasoning. Consequently, real concepts are physically verifiable, but not always visible or directly representable.</a:t>
            </a:r>
          </a:p>
        </p:txBody>
      </p:sp>
      <p:sp>
        <p:nvSpPr>
          <p:cNvPr id="4" name="Slide Number Placeholder 3"/>
          <p:cNvSpPr>
            <a:spLocks noGrp="1"/>
          </p:cNvSpPr>
          <p:nvPr>
            <p:ph type="sldNum" sz="quarter" idx="10"/>
          </p:nvPr>
        </p:nvSpPr>
        <p:spPr/>
        <p:txBody>
          <a:bodyPr/>
          <a:lstStyle/>
          <a:p>
            <a:fld id="{75693FD4-8F83-4EF7-AC3F-0DC0388986B0}" type="slidenum">
              <a:rPr lang="en-US" smtClean="0"/>
              <a:pPr/>
              <a:t>16</a:t>
            </a:fld>
            <a:endParaRPr lang="en-US" dirty="0"/>
          </a:p>
        </p:txBody>
      </p:sp>
    </p:spTree>
    <p:extLst>
      <p:ext uri="{BB962C8B-B14F-4D97-AF65-F5344CB8AC3E}">
        <p14:creationId xmlns:p14="http://schemas.microsoft.com/office/powerpoint/2010/main" val="1132522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AR interactive experiences provide varying degrees of physical presence, providing physical proximity for participant interaction, as well as virtual or telepresence which is largely technology-mediated. </a:t>
            </a:r>
          </a:p>
          <a:p>
            <a:endParaRPr lang="en-AU" dirty="0"/>
          </a:p>
          <a:p>
            <a:r>
              <a:rPr lang="en-AU" dirty="0"/>
              <a:t>Physical presence occurs when the interaction is between participants in physical proximity, with telepresence occurring when it is technology-mediated usually because the participants are not co-located. </a:t>
            </a:r>
          </a:p>
          <a:p>
            <a:endParaRPr lang="en-AU" dirty="0"/>
          </a:p>
          <a:p>
            <a:r>
              <a:rPr lang="en-AU" dirty="0" err="1"/>
              <a:t>Copresence</a:t>
            </a:r>
            <a:r>
              <a:rPr lang="en-AU" dirty="0"/>
              <a:t> occurs when engagement is primarily with the experience, rather than with other participants who may be at the same location.</a:t>
            </a:r>
          </a:p>
          <a:p>
            <a:endParaRPr lang="en-AU" baseline="0" dirty="0"/>
          </a:p>
          <a:p>
            <a:r>
              <a:rPr lang="en-AU" baseline="0" dirty="0"/>
              <a:t>Coming back to the </a:t>
            </a:r>
            <a:r>
              <a:rPr lang="en-AU" baseline="0" dirty="0" err="1"/>
              <a:t>Walkley</a:t>
            </a:r>
            <a:r>
              <a:rPr lang="en-AU" baseline="0" dirty="0"/>
              <a:t> example, in design participant presence was considered m</a:t>
            </a:r>
            <a:r>
              <a:rPr lang="en-AU" dirty="0"/>
              <a:t>ediated, physical and situated</a:t>
            </a:r>
          </a:p>
        </p:txBody>
      </p:sp>
      <p:sp>
        <p:nvSpPr>
          <p:cNvPr id="4" name="Slide Number Placeholder 3"/>
          <p:cNvSpPr>
            <a:spLocks noGrp="1"/>
          </p:cNvSpPr>
          <p:nvPr>
            <p:ph type="sldNum" sz="quarter" idx="10"/>
          </p:nvPr>
        </p:nvSpPr>
        <p:spPr/>
        <p:txBody>
          <a:bodyPr/>
          <a:lstStyle/>
          <a:p>
            <a:fld id="{75693FD4-8F83-4EF7-AC3F-0DC0388986B0}" type="slidenum">
              <a:rPr lang="en-US" smtClean="0"/>
              <a:pPr/>
              <a:t>17</a:t>
            </a:fld>
            <a:endParaRPr lang="en-US" dirty="0"/>
          </a:p>
        </p:txBody>
      </p:sp>
    </p:spTree>
    <p:extLst>
      <p:ext uri="{BB962C8B-B14F-4D97-AF65-F5344CB8AC3E}">
        <p14:creationId xmlns:p14="http://schemas.microsoft.com/office/powerpoint/2010/main" val="1801725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Interactive Agency</a:t>
            </a:r>
            <a:r>
              <a:rPr lang="en-AU" baseline="0" dirty="0"/>
              <a:t> and Style </a:t>
            </a:r>
            <a:r>
              <a:rPr lang="en-AU" dirty="0"/>
              <a:t>include narrative, ludic, and roleplaying elements.</a:t>
            </a:r>
            <a:r>
              <a:rPr lang="en-AU" baseline="0" dirty="0"/>
              <a:t> </a:t>
            </a:r>
          </a:p>
          <a:p>
            <a:endParaRPr lang="en-AU" baseline="0" dirty="0"/>
          </a:p>
          <a:p>
            <a:r>
              <a:rPr lang="en-AU" dirty="0"/>
              <a:t>Performance includes active and interactive elements that provide a sense of agency for the participant (such as role-playing) </a:t>
            </a:r>
          </a:p>
          <a:p>
            <a:endParaRPr lang="en-AU" dirty="0"/>
          </a:p>
          <a:p>
            <a:r>
              <a:rPr lang="en-AU" dirty="0"/>
              <a:t>The narrative represents the degree of the structured story present in the which participants can experience but have limited effect on the outcome. </a:t>
            </a:r>
          </a:p>
          <a:p>
            <a:endParaRPr lang="en-AU" dirty="0"/>
          </a:p>
          <a:p>
            <a:r>
              <a:rPr lang="en-AU" dirty="0"/>
              <a:t>Ludic elements impose particular rules defining an explicit relationship between actions and outcomes but allow participants to explore the space of possibilities within this structure.</a:t>
            </a:r>
          </a:p>
          <a:p>
            <a:endParaRPr lang="en-AU" dirty="0"/>
          </a:p>
          <a:p>
            <a:r>
              <a:rPr lang="en-AU" dirty="0"/>
              <a:t>In regards to the </a:t>
            </a:r>
            <a:r>
              <a:rPr lang="en-AU" dirty="0" err="1"/>
              <a:t>Walkley</a:t>
            </a:r>
            <a:r>
              <a:rPr lang="en-AU" dirty="0"/>
              <a:t> scenario,</a:t>
            </a:r>
            <a:r>
              <a:rPr lang="en-AU" baseline="0" dirty="0"/>
              <a:t> the AR experience could situate the user as an </a:t>
            </a:r>
            <a:r>
              <a:rPr lang="en-AU" dirty="0"/>
              <a:t>investigative journalist, using playful elements to engage them in a role-playing experience.</a:t>
            </a:r>
          </a:p>
        </p:txBody>
      </p:sp>
      <p:sp>
        <p:nvSpPr>
          <p:cNvPr id="4" name="Slide Number Placeholder 3"/>
          <p:cNvSpPr>
            <a:spLocks noGrp="1"/>
          </p:cNvSpPr>
          <p:nvPr>
            <p:ph type="sldNum" sz="quarter" idx="10"/>
          </p:nvPr>
        </p:nvSpPr>
        <p:spPr/>
        <p:txBody>
          <a:bodyPr/>
          <a:lstStyle/>
          <a:p>
            <a:fld id="{75693FD4-8F83-4EF7-AC3F-0DC0388986B0}" type="slidenum">
              <a:rPr lang="en-US" smtClean="0"/>
              <a:pPr/>
              <a:t>18</a:t>
            </a:fld>
            <a:endParaRPr lang="en-US" dirty="0"/>
          </a:p>
        </p:txBody>
      </p:sp>
    </p:spTree>
    <p:extLst>
      <p:ext uri="{BB962C8B-B14F-4D97-AF65-F5344CB8AC3E}">
        <p14:creationId xmlns:p14="http://schemas.microsoft.com/office/powerpoint/2010/main" val="76120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even</a:t>
            </a:r>
            <a:r>
              <a:rPr lang="en-US" baseline="0" dirty="0"/>
              <a:t> this fragment of the design describes functionality related to all seven dimensions of the classification scheme. This helps ensure that the experience design is comprehensive, and that all members of the design team have been effective in contributing to the richness of the experience.</a:t>
            </a:r>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20</a:t>
            </a:fld>
            <a:endParaRPr lang="en-US" dirty="0"/>
          </a:p>
        </p:txBody>
      </p:sp>
    </p:spTree>
    <p:extLst>
      <p:ext uri="{BB962C8B-B14F-4D97-AF65-F5344CB8AC3E}">
        <p14:creationId xmlns:p14="http://schemas.microsoft.com/office/powerpoint/2010/main" val="234983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In conclusion, </a:t>
            </a:r>
            <a:r>
              <a:rPr lang="en-AU" sz="1200" dirty="0"/>
              <a:t>The application of the classification schema to a broad range of AR applications has been demonstrated in producing Figures 1-7 providing explicit choices for designers that are made across the seven dimensions.</a:t>
            </a:r>
            <a:endParaRPr lang="en-AU"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We hope the presentation today has demonstrated an approach</a:t>
            </a:r>
            <a:r>
              <a:rPr lang="en-AU" baseline="0" dirty="0"/>
              <a:t> that support design of interactive experiences for a m</a:t>
            </a:r>
            <a:r>
              <a:rPr lang="en-AU" dirty="0"/>
              <a:t>ulti-disciplinary context, including multiple stakeholder</a:t>
            </a:r>
            <a:r>
              <a:rPr lang="en-AU" baseline="0" dirty="0"/>
              <a:t> in design. The seven dimensions are not explicit, </a:t>
            </a:r>
            <a:r>
              <a:rPr lang="en-AU" sz="1200" kern="1200" baseline="0" dirty="0">
                <a:solidFill>
                  <a:schemeClr val="tx1"/>
                </a:solidFill>
                <a:effectLst/>
                <a:latin typeface="+mn-lt"/>
                <a:ea typeface="+mn-ea"/>
                <a:cs typeface="+mn-cs"/>
              </a:rPr>
              <a:t>s</a:t>
            </a:r>
            <a:r>
              <a:rPr lang="en-AU" sz="1200" kern="1200" dirty="0">
                <a:solidFill>
                  <a:schemeClr val="tx1"/>
                </a:solidFill>
                <a:effectLst/>
                <a:latin typeface="+mn-lt"/>
                <a:ea typeface="+mn-ea"/>
                <a:cs typeface="+mn-cs"/>
              </a:rPr>
              <a:t>ome ambiguity and cross over can be useful in design</a:t>
            </a:r>
            <a:r>
              <a:rPr lang="en-AU" sz="1200" kern="1200" baseline="0" dirty="0">
                <a:solidFill>
                  <a:schemeClr val="tx1"/>
                </a:solidFill>
                <a:effectLst/>
                <a:latin typeface="+mn-lt"/>
                <a:ea typeface="+mn-ea"/>
                <a:cs typeface="+mn-cs"/>
              </a:rPr>
              <a:t> to </a:t>
            </a:r>
            <a:r>
              <a:rPr lang="en-AU" sz="1200" kern="1200" dirty="0">
                <a:solidFill>
                  <a:schemeClr val="tx1"/>
                </a:solidFill>
                <a:effectLst/>
                <a:latin typeface="+mn-lt"/>
                <a:ea typeface="+mn-ea"/>
                <a:cs typeface="+mn-cs"/>
              </a:rPr>
              <a:t>encourage creativity, flexibility, and exchange of ideas when agreeing on an interpretation.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Our approach has the designer as an active participant, advising and challenging partners from other disciplines. In the design, its not just about getting enough information to build software but providing advice and opportunities on how the experience could/should be provided.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p>
          <a:p>
            <a:endParaRPr lang="en-AU"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21</a:t>
            </a:fld>
            <a:endParaRPr lang="en-US" dirty="0"/>
          </a:p>
        </p:txBody>
      </p:sp>
    </p:spTree>
    <p:extLst>
      <p:ext uri="{BB962C8B-B14F-4D97-AF65-F5344CB8AC3E}">
        <p14:creationId xmlns:p14="http://schemas.microsoft.com/office/powerpoint/2010/main" val="2503074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0963" name="Rectangle 25"/>
          <p:cNvSpPr>
            <a:spLocks noGrp="1" noChangeArrowheads="1"/>
          </p:cNvSpPr>
          <p:nvPr>
            <p:ph type="ftr" sz="quarter" idx="4"/>
          </p:nvPr>
        </p:nvSpPr>
        <p:spPr>
          <a:noFill/>
        </p:spPr>
        <p:txBody>
          <a:bodyPr/>
          <a:lstStyle/>
          <a:p>
            <a:r>
              <a:rPr lang="en-US" dirty="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23</a:t>
            </a:fld>
            <a:endParaRPr lang="en-US" dirty="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0963" name="Rectangle 25"/>
          <p:cNvSpPr>
            <a:spLocks noGrp="1" noChangeArrowheads="1"/>
          </p:cNvSpPr>
          <p:nvPr>
            <p:ph type="ftr" sz="quarter" idx="4"/>
          </p:nvPr>
        </p:nvSpPr>
        <p:spPr>
          <a:noFill/>
        </p:spPr>
        <p:txBody>
          <a:bodyPr/>
          <a:lstStyle/>
          <a:p>
            <a:r>
              <a:rPr lang="en-US" dirty="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24</a:t>
            </a:fld>
            <a:endParaRPr lang="en-US" dirty="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a:p>
        </p:txBody>
      </p:sp>
    </p:spTree>
    <p:extLst>
      <p:ext uri="{BB962C8B-B14F-4D97-AF65-F5344CB8AC3E}">
        <p14:creationId xmlns:p14="http://schemas.microsoft.com/office/powerpoint/2010/main" val="2378507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0963" name="Rectangle 25"/>
          <p:cNvSpPr>
            <a:spLocks noGrp="1" noChangeArrowheads="1"/>
          </p:cNvSpPr>
          <p:nvPr>
            <p:ph type="ftr" sz="quarter" idx="4"/>
          </p:nvPr>
        </p:nvSpPr>
        <p:spPr>
          <a:noFill/>
        </p:spPr>
        <p:txBody>
          <a:bodyPr/>
          <a:lstStyle/>
          <a:p>
            <a:r>
              <a:rPr lang="en-US" dirty="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25</a:t>
            </a:fld>
            <a:endParaRPr lang="en-US" dirty="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a:p>
        </p:txBody>
      </p:sp>
    </p:spTree>
    <p:extLst>
      <p:ext uri="{BB962C8B-B14F-4D97-AF65-F5344CB8AC3E}">
        <p14:creationId xmlns:p14="http://schemas.microsoft.com/office/powerpoint/2010/main" val="41716417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0963" name="Rectangle 25"/>
          <p:cNvSpPr>
            <a:spLocks noGrp="1" noChangeArrowheads="1"/>
          </p:cNvSpPr>
          <p:nvPr>
            <p:ph type="ftr" sz="quarter" idx="4"/>
          </p:nvPr>
        </p:nvSpPr>
        <p:spPr>
          <a:noFill/>
        </p:spPr>
        <p:txBody>
          <a:bodyPr/>
          <a:lstStyle/>
          <a:p>
            <a:r>
              <a:rPr lang="en-US" dirty="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26</a:t>
            </a:fld>
            <a:endParaRPr lang="en-US" dirty="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a:p>
        </p:txBody>
      </p:sp>
    </p:spTree>
    <p:extLst>
      <p:ext uri="{BB962C8B-B14F-4D97-AF65-F5344CB8AC3E}">
        <p14:creationId xmlns:p14="http://schemas.microsoft.com/office/powerpoint/2010/main" val="1611401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0963" name="Rectangle 25"/>
          <p:cNvSpPr>
            <a:spLocks noGrp="1" noChangeArrowheads="1"/>
          </p:cNvSpPr>
          <p:nvPr>
            <p:ph type="ftr" sz="quarter" idx="4"/>
          </p:nvPr>
        </p:nvSpPr>
        <p:spPr>
          <a:noFill/>
        </p:spPr>
        <p:txBody>
          <a:bodyPr/>
          <a:lstStyle/>
          <a:p>
            <a:r>
              <a:rPr lang="en-US" dirty="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27</a:t>
            </a:fld>
            <a:endParaRPr lang="en-US" dirty="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a:p>
        </p:txBody>
      </p:sp>
    </p:spTree>
    <p:extLst>
      <p:ext uri="{BB962C8B-B14F-4D97-AF65-F5344CB8AC3E}">
        <p14:creationId xmlns:p14="http://schemas.microsoft.com/office/powerpoint/2010/main" val="36944809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7711" y="-21771"/>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5831" y="-152400"/>
            <a:ext cx="787831" cy="7010400"/>
          </a:xfrm>
          <a:prstGeom prst="rect">
            <a:avLst/>
          </a:prstGeom>
        </p:spPr>
      </p:pic>
      <p:sp>
        <p:nvSpPr>
          <p:cNvPr id="11" name="Slide Number Placeholder 10"/>
          <p:cNvSpPr>
            <a:spLocks noGrp="1"/>
          </p:cNvSpPr>
          <p:nvPr>
            <p:ph type="sldNum" sz="quarter" idx="16"/>
          </p:nvPr>
        </p:nvSpPr>
        <p:spPr/>
        <p:txBody>
          <a:bodyPr/>
          <a:lstStyle/>
          <a:p>
            <a:fld id="{33D6E5A2-EC83-451F-A719-9AC1370DD5CF}" type="slidenum">
              <a:rPr lang="en-US" smtClean="0"/>
              <a:pPr/>
              <a:t>‹#›</a:t>
            </a:fld>
            <a:endParaRPr lang="en-US" dirty="0"/>
          </a:p>
        </p:txBody>
      </p:sp>
      <p:sp>
        <p:nvSpPr>
          <p:cNvPr id="13" name="Text Placeholder 12"/>
          <p:cNvSpPr>
            <a:spLocks noGrp="1"/>
          </p:cNvSpPr>
          <p:nvPr>
            <p:ph type="body" sz="quarter" idx="13" hasCustomPrompt="1"/>
          </p:nvPr>
        </p:nvSpPr>
        <p:spPr>
          <a:xfrm>
            <a:off x="838200" y="5181600"/>
            <a:ext cx="8382000" cy="914400"/>
          </a:xfrm>
        </p:spPr>
        <p:txBody>
          <a:bodyPr>
            <a:normAutofit/>
          </a:bodyPr>
          <a:lstStyle>
            <a:lvl1pPr>
              <a:defRPr sz="1600" baseline="0"/>
            </a:lvl1pPr>
          </a:lstStyle>
          <a:p>
            <a:pPr lvl="0"/>
            <a:r>
              <a:rPr lang="en-US" dirty="0"/>
              <a:t>ISI adapted this template from one provided by Microsoft</a:t>
            </a:r>
          </a:p>
        </p:txBody>
      </p:sp>
      <p:cxnSp>
        <p:nvCxnSpPr>
          <p:cNvPr id="12" name="Straight Connector 11"/>
          <p:cNvCxnSpPr/>
          <p:nvPr userDrawn="1"/>
        </p:nvCxnSpPr>
        <p:spPr>
          <a:xfrm flipV="1">
            <a:off x="670089" y="6531160"/>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V="1">
            <a:off x="705870" y="6540163"/>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TextBox 6"/>
          <p:cNvSpPr txBox="1"/>
          <p:nvPr userDrawn="1"/>
        </p:nvSpPr>
        <p:spPr>
          <a:xfrm>
            <a:off x="6415986" y="6127836"/>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2022</a:t>
            </a:r>
          </a:p>
        </p:txBody>
      </p:sp>
      <p:sp>
        <p:nvSpPr>
          <p:cNvPr id="20" name="TextBox 7"/>
          <p:cNvSpPr txBox="1"/>
          <p:nvPr userDrawn="1"/>
        </p:nvSpPr>
        <p:spPr>
          <a:xfrm>
            <a:off x="630002" y="6550400"/>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July 6-7, 2022</a:t>
            </a:r>
          </a:p>
        </p:txBody>
      </p:sp>
      <p:sp>
        <p:nvSpPr>
          <p:cNvPr id="21" name="TextBox 10"/>
          <p:cNvSpPr txBox="1"/>
          <p:nvPr userDrawn="1"/>
        </p:nvSpPr>
        <p:spPr>
          <a:xfrm>
            <a:off x="7106669" y="6572247"/>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The Cloud</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6620" y="-21772"/>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816631" y="-3969030"/>
            <a:ext cx="1371601" cy="9309664"/>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6" name="Slide Number Placeholder 5"/>
          <p:cNvSpPr>
            <a:spLocks noGrp="1"/>
          </p:cNvSpPr>
          <p:nvPr>
            <p:ph type="sldNum" sz="quarter" idx="12"/>
          </p:nvPr>
        </p:nvSpPr>
        <p:spPr>
          <a:xfrm>
            <a:off x="8750434" y="6530329"/>
            <a:ext cx="366793" cy="365125"/>
          </a:xfrm>
        </p:spPr>
        <p:txBody>
          <a:bodyPr/>
          <a:lstStyle/>
          <a:p>
            <a:fld id="{33D6E5A2-EC83-451F-A719-9AC1370DD5CF}" type="slidenum">
              <a:rPr lang="en-US" smtClean="0"/>
              <a:pPr/>
              <a:t>‹#›</a:t>
            </a:fld>
            <a:endParaRPr lang="en-US" dirty="0"/>
          </a:p>
        </p:txBody>
      </p:sp>
      <p:cxnSp>
        <p:nvCxnSpPr>
          <p:cNvPr id="10" name="Straight Connector 9"/>
          <p:cNvCxnSpPr/>
          <p:nvPr userDrawn="1"/>
        </p:nvCxnSpPr>
        <p:spPr>
          <a:xfrm flipV="1">
            <a:off x="762000" y="6515118"/>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42C24A-BD14-4E70-BC58-F30581319779}"/>
              </a:ext>
            </a:extLst>
          </p:cNvPr>
          <p:cNvCxnSpPr/>
          <p:nvPr userDrawn="1"/>
        </p:nvCxnSpPr>
        <p:spPr>
          <a:xfrm flipV="1">
            <a:off x="705870" y="6540163"/>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DA514D8-54D9-41B6-8732-E5C2E488F2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7711" y="-21771"/>
            <a:ext cx="9100457" cy="6879771"/>
          </a:xfrm>
          <a:prstGeom prst="rect">
            <a:avLst/>
          </a:prstGeom>
        </p:spPr>
      </p:pic>
      <p:sp>
        <p:nvSpPr>
          <p:cNvPr id="12" name="TextBox 6">
            <a:extLst>
              <a:ext uri="{FF2B5EF4-FFF2-40B4-BE49-F238E27FC236}">
                <a16:creationId xmlns:a16="http://schemas.microsoft.com/office/drawing/2014/main" id="{9865E896-D258-4D53-AF17-46247870BF45}"/>
              </a:ext>
            </a:extLst>
          </p:cNvPr>
          <p:cNvSpPr txBox="1"/>
          <p:nvPr userDrawn="1"/>
        </p:nvSpPr>
        <p:spPr>
          <a:xfrm>
            <a:off x="6415986" y="6127836"/>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2021</a:t>
            </a:r>
          </a:p>
        </p:txBody>
      </p:sp>
      <p:sp>
        <p:nvSpPr>
          <p:cNvPr id="13" name="TextBox 7">
            <a:extLst>
              <a:ext uri="{FF2B5EF4-FFF2-40B4-BE49-F238E27FC236}">
                <a16:creationId xmlns:a16="http://schemas.microsoft.com/office/drawing/2014/main" id="{6051A7E5-8E4D-40B8-85A6-2D8D714435BD}"/>
              </a:ext>
            </a:extLst>
          </p:cNvPr>
          <p:cNvSpPr txBox="1"/>
          <p:nvPr userDrawn="1"/>
        </p:nvSpPr>
        <p:spPr>
          <a:xfrm>
            <a:off x="630002" y="6550400"/>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July 6-7, 2021</a:t>
            </a:r>
          </a:p>
        </p:txBody>
      </p:sp>
      <p:sp>
        <p:nvSpPr>
          <p:cNvPr id="14" name="TextBox 10">
            <a:extLst>
              <a:ext uri="{FF2B5EF4-FFF2-40B4-BE49-F238E27FC236}">
                <a16:creationId xmlns:a16="http://schemas.microsoft.com/office/drawing/2014/main" id="{941D1A70-98AF-44E1-AE53-DBCCB9D0F8DE}"/>
              </a:ext>
            </a:extLst>
          </p:cNvPr>
          <p:cNvSpPr txBox="1"/>
          <p:nvPr userDrawn="1"/>
        </p:nvSpPr>
        <p:spPr>
          <a:xfrm>
            <a:off x="7106669" y="6572247"/>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The Cloud</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7848600" y="6492875"/>
            <a:ext cx="12954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r>
              <a:rPr lang="en-US"/>
              <a:t>Click to edit Master title style</a:t>
            </a:r>
          </a:p>
        </p:txBody>
      </p:sp>
      <p:sp>
        <p:nvSpPr>
          <p:cNvPr id="3" name="Content Placeholder 2"/>
          <p:cNvSpPr>
            <a:spLocks noGrp="1"/>
          </p:cNvSpPr>
          <p:nvPr>
            <p:ph sz="half" idx="1"/>
          </p:nvPr>
        </p:nvSpPr>
        <p:spPr>
          <a:xfrm>
            <a:off x="673100" y="1497013"/>
            <a:ext cx="3975100" cy="4759325"/>
          </a:xfrm>
        </p:spPr>
        <p:txBody>
          <a:bodyPr/>
          <a:lstStyle>
            <a:lvl4pPr>
              <a:defRPr baseline="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p:cNvSpPr>
            <a:spLocks noGrp="1"/>
          </p:cNvSpPr>
          <p:nvPr>
            <p:ph type="body" sz="half" idx="2"/>
          </p:nvPr>
        </p:nvSpPr>
        <p:spPr>
          <a:xfrm>
            <a:off x="4937760" y="1497013"/>
            <a:ext cx="3977640" cy="4759325"/>
          </a:xfrm>
        </p:spPr>
        <p:txBody>
          <a:bodyPr/>
          <a:lstStyle>
            <a:lvl4pPr>
              <a:defRPr baseline="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3"/>
          <p:cNvSpPr>
            <a:spLocks noGrp="1"/>
          </p:cNvSpPr>
          <p:nvPr>
            <p:ph type="dt" sz="half" idx="10"/>
          </p:nvPr>
        </p:nvSpPr>
        <p:spPr>
          <a:xfrm>
            <a:off x="762000" y="6356350"/>
            <a:ext cx="2133600" cy="365125"/>
          </a:xfrm>
          <a:prstGeom prst="rect">
            <a:avLst/>
          </a:prstGeom>
        </p:spPr>
        <p:txBody>
          <a:bodyPr/>
          <a:lstStyle/>
          <a:p>
            <a:fld id="{757B281C-5159-4971-8228-52B9A72E9ED2}" type="datetimeFigureOut">
              <a:rPr lang="en-US" smtClean="0"/>
              <a:pPr/>
              <a:t>7/4/2022</a:t>
            </a:fld>
            <a:endParaRPr lang="en-US" dirty="0"/>
          </a:p>
        </p:txBody>
      </p:sp>
      <p:sp>
        <p:nvSpPr>
          <p:cNvPr id="6" name="Footer Placeholder 4"/>
          <p:cNvSpPr>
            <a:spLocks noGrp="1"/>
          </p:cNvSpPr>
          <p:nvPr>
            <p:ph type="ftr" sz="quarter" idx="11"/>
          </p:nvPr>
        </p:nvSpPr>
        <p:spPr>
          <a:xfrm>
            <a:off x="3352800" y="6356350"/>
            <a:ext cx="2895600" cy="365125"/>
          </a:xfrm>
          <a:prstGeom prst="rect">
            <a:avLst/>
          </a:prstGeom>
        </p:spPr>
        <p:txBody>
          <a:bodyPr/>
          <a:lstStyle/>
          <a:p>
            <a:endParaRPr lang="en-US" dirty="0"/>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a:prstGeom prst="rect">
            <a:avLst/>
          </a:prstGeom>
        </p:spPr>
        <p:txBody>
          <a:bodyPr/>
          <a:lstStyle/>
          <a:p>
            <a:fld id="{757B281C-5159-4971-8228-52B9A72E9ED2}" type="datetimeFigureOut">
              <a:rPr lang="en-US" smtClean="0"/>
              <a:pPr/>
              <a:t>7/4/2022</a:t>
            </a:fld>
            <a:endParaRPr lang="en-US" dirty="0"/>
          </a:p>
        </p:txBody>
      </p:sp>
      <p:sp>
        <p:nvSpPr>
          <p:cNvPr id="4" name="Footer Placeholder 4"/>
          <p:cNvSpPr>
            <a:spLocks noGrp="1"/>
          </p:cNvSpPr>
          <p:nvPr>
            <p:ph type="ftr" sz="quarter" idx="11"/>
          </p:nvPr>
        </p:nvSpPr>
        <p:spPr>
          <a:xfrm>
            <a:off x="3352800" y="6356350"/>
            <a:ext cx="2895600" cy="365125"/>
          </a:xfrm>
          <a:prstGeom prst="rect">
            <a:avLst/>
          </a:prstGeo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399" y="-109183"/>
            <a:ext cx="457200" cy="7083189"/>
          </a:xfrm>
          <a:prstGeom prst="rect">
            <a:avLst/>
          </a:prstGeom>
        </p:spPr>
      </p:pic>
      <p:sp>
        <p:nvSpPr>
          <p:cNvPr id="6" name="Slide Number Placeholder 5"/>
          <p:cNvSpPr>
            <a:spLocks noGrp="1"/>
          </p:cNvSpPr>
          <p:nvPr>
            <p:ph type="sldNum" sz="quarter" idx="4"/>
          </p:nvPr>
        </p:nvSpPr>
        <p:spPr>
          <a:xfrm>
            <a:off x="8521484" y="6495082"/>
            <a:ext cx="609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cxnSp>
        <p:nvCxnSpPr>
          <p:cNvPr id="15" name="Straight Connector 14"/>
          <p:cNvCxnSpPr/>
          <p:nvPr userDrawn="1"/>
        </p:nvCxnSpPr>
        <p:spPr>
          <a:xfrm flipV="1">
            <a:off x="762000" y="6515118"/>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TextBox 6">
            <a:extLst>
              <a:ext uri="{FF2B5EF4-FFF2-40B4-BE49-F238E27FC236}">
                <a16:creationId xmlns:a16="http://schemas.microsoft.com/office/drawing/2014/main" id="{C02010B2-E4BC-4657-803A-22A4896516F4}"/>
              </a:ext>
            </a:extLst>
          </p:cNvPr>
          <p:cNvSpPr txBox="1"/>
          <p:nvPr userDrawn="1"/>
        </p:nvSpPr>
        <p:spPr>
          <a:xfrm>
            <a:off x="6705600" y="6097037"/>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2019</a:t>
            </a:r>
          </a:p>
        </p:txBody>
      </p:sp>
      <p:sp>
        <p:nvSpPr>
          <p:cNvPr id="19" name="TextBox 7">
            <a:extLst>
              <a:ext uri="{FF2B5EF4-FFF2-40B4-BE49-F238E27FC236}">
                <a16:creationId xmlns:a16="http://schemas.microsoft.com/office/drawing/2014/main" id="{25432036-CA45-445D-836B-AF546D0A52FE}"/>
              </a:ext>
            </a:extLst>
          </p:cNvPr>
          <p:cNvSpPr txBox="1"/>
          <p:nvPr userDrawn="1"/>
        </p:nvSpPr>
        <p:spPr>
          <a:xfrm>
            <a:off x="731792" y="6579845"/>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June 30 - July 5, 2019</a:t>
            </a:r>
          </a:p>
        </p:txBody>
      </p:sp>
      <p:sp>
        <p:nvSpPr>
          <p:cNvPr id="20" name="TextBox 10">
            <a:extLst>
              <a:ext uri="{FF2B5EF4-FFF2-40B4-BE49-F238E27FC236}">
                <a16:creationId xmlns:a16="http://schemas.microsoft.com/office/drawing/2014/main" id="{500572FD-3220-445C-B2BB-2E8ACDE62882}"/>
              </a:ext>
            </a:extLst>
          </p:cNvPr>
          <p:cNvSpPr txBox="1"/>
          <p:nvPr userDrawn="1"/>
        </p:nvSpPr>
        <p:spPr>
          <a:xfrm>
            <a:off x="7325750" y="6585585"/>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Jerusalem, Israel</a:t>
            </a:r>
          </a:p>
        </p:txBody>
      </p:sp>
      <p:pic>
        <p:nvPicPr>
          <p:cNvPr id="16" name="Picture 15">
            <a:extLst>
              <a:ext uri="{FF2B5EF4-FFF2-40B4-BE49-F238E27FC236}">
                <a16:creationId xmlns:a16="http://schemas.microsoft.com/office/drawing/2014/main" id="{ED5D396B-B959-47AB-8C26-D21F47EEA071}"/>
              </a:ext>
            </a:extLst>
          </p:cNvPr>
          <p:cNvPicPr>
            <a:picLocks noChangeAspect="1"/>
          </p:cNvPicPr>
          <p:nvPr userDrawn="1"/>
        </p:nvPicPr>
        <p:blipFill rotWithShape="1">
          <a:blip r:embed="rId16" cstate="email">
            <a:extLst>
              <a:ext uri="{28A0092B-C50C-407E-A947-70E740481C1C}">
                <a14:useLocalDpi xmlns:a14="http://schemas.microsoft.com/office/drawing/2010/main"/>
              </a:ext>
            </a:extLst>
          </a:blip>
          <a:srcRect/>
          <a:stretch/>
        </p:blipFill>
        <p:spPr>
          <a:xfrm>
            <a:off x="17711" y="-21771"/>
            <a:ext cx="9100457" cy="6879771"/>
          </a:xfrm>
          <a:prstGeom prst="rect">
            <a:avLst/>
          </a:prstGeom>
        </p:spPr>
      </p:pic>
      <p:sp>
        <p:nvSpPr>
          <p:cNvPr id="17" name="TextBox 6">
            <a:extLst>
              <a:ext uri="{FF2B5EF4-FFF2-40B4-BE49-F238E27FC236}">
                <a16:creationId xmlns:a16="http://schemas.microsoft.com/office/drawing/2014/main" id="{D93CFCBF-AC0E-4DD9-ACC1-2B38206B4AC4}"/>
              </a:ext>
            </a:extLst>
          </p:cNvPr>
          <p:cNvSpPr txBox="1"/>
          <p:nvPr userDrawn="1"/>
        </p:nvSpPr>
        <p:spPr>
          <a:xfrm>
            <a:off x="6415986" y="6127836"/>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2022</a:t>
            </a:r>
          </a:p>
        </p:txBody>
      </p:sp>
      <p:sp>
        <p:nvSpPr>
          <p:cNvPr id="18" name="TextBox 7">
            <a:extLst>
              <a:ext uri="{FF2B5EF4-FFF2-40B4-BE49-F238E27FC236}">
                <a16:creationId xmlns:a16="http://schemas.microsoft.com/office/drawing/2014/main" id="{FF4D26DB-BE3A-458D-8C9B-8ECACD69FB0D}"/>
              </a:ext>
            </a:extLst>
          </p:cNvPr>
          <p:cNvSpPr txBox="1"/>
          <p:nvPr userDrawn="1"/>
        </p:nvSpPr>
        <p:spPr>
          <a:xfrm>
            <a:off x="630002" y="6550400"/>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July 6-7, 2022</a:t>
            </a:r>
          </a:p>
        </p:txBody>
      </p:sp>
      <p:sp>
        <p:nvSpPr>
          <p:cNvPr id="21" name="TextBox 10">
            <a:extLst>
              <a:ext uri="{FF2B5EF4-FFF2-40B4-BE49-F238E27FC236}">
                <a16:creationId xmlns:a16="http://schemas.microsoft.com/office/drawing/2014/main" id="{99BFC426-708C-4B57-9550-ED69285E64D3}"/>
              </a:ext>
            </a:extLst>
          </p:cNvPr>
          <p:cNvSpPr txBox="1"/>
          <p:nvPr userDrawn="1"/>
        </p:nvSpPr>
        <p:spPr>
          <a:xfrm>
            <a:off x="7106669" y="6572247"/>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The Cloud</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62" r:id="rId10"/>
    <p:sldLayoutId id="2147483654" r:id="rId11"/>
    <p:sldLayoutId id="2147483655" r:id="rId12"/>
    <p:sldLayoutId id="2147483663" r:id="rId13"/>
  </p:sldLayoutIdLst>
  <p:transition spd="slow">
    <p:wipe dir="d"/>
  </p:transition>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shaun.bangay@deakin.edu.au" TargetMode="External"/><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audio" Target="../media/media1.m4a"/><Relationship Id="rId10" Type="http://schemas.openxmlformats.org/officeDocument/2006/relationships/image" Target="../media/image6.png"/><Relationship Id="rId4" Type="http://schemas.microsoft.com/office/2007/relationships/media" Target="../media/media1.m4a"/><Relationship Id="rId9" Type="http://schemas.openxmlformats.org/officeDocument/2006/relationships/hyperlink" Target="mailto:sophie.mckenzie@deakin.edu.au"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m4a"/><Relationship Id="rId7" Type="http://schemas.openxmlformats.org/officeDocument/2006/relationships/image" Target="../media/image8.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notesSlide" Target="../notesSlides/notesSlide3.xml"/><Relationship Id="rId5" Type="http://schemas.openxmlformats.org/officeDocument/2006/relationships/slideLayout" Target="../slideLayouts/slideLayout4.xml"/><Relationship Id="rId10" Type="http://schemas.openxmlformats.org/officeDocument/2006/relationships/image" Target="../media/image6.png"/><Relationship Id="rId4" Type="http://schemas.openxmlformats.org/officeDocument/2006/relationships/audio" Target="../media/media3.m4a"/><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8.xml"/><Relationship Id="rId7" Type="http://schemas.openxmlformats.org/officeDocument/2006/relationships/notesSlide" Target="../notesSlides/notesSlide4.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4.xml"/><Relationship Id="rId5" Type="http://schemas.openxmlformats.org/officeDocument/2006/relationships/audio" Target="../media/media4.m4a"/><Relationship Id="rId4" Type="http://schemas.microsoft.com/office/2007/relationships/media" Target="../media/media4.m4a"/><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5.png"/><Relationship Id="rId2" Type="http://schemas.microsoft.com/office/2007/relationships/media" Target="../media/media7.mp4"/><Relationship Id="rId1" Type="http://schemas.openxmlformats.org/officeDocument/2006/relationships/video" Target="NULL" TargetMode="Externa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6.png"/><Relationship Id="rId2" Type="http://schemas.microsoft.com/office/2007/relationships/media" Target="../media/media7.mp4"/><Relationship Id="rId1" Type="http://schemas.openxmlformats.org/officeDocument/2006/relationships/video" Target="NULL" TargetMode="Externa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9.png"/><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3.xml"/><Relationship Id="rId7" Type="http://schemas.openxmlformats.org/officeDocument/2006/relationships/image" Target="../media/image20.jpeg"/><Relationship Id="rId2" Type="http://schemas.microsoft.com/office/2007/relationships/media" Target="../media/media9.mp4"/><Relationship Id="rId1" Type="http://schemas.openxmlformats.org/officeDocument/2006/relationships/video" Target="NULL" TargetMode="Externa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3.xml"/><Relationship Id="rId7" Type="http://schemas.openxmlformats.org/officeDocument/2006/relationships/image" Target="../media/image20.jpeg"/><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1.xml"/><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5.png"/><Relationship Id="rId2" Type="http://schemas.microsoft.com/office/2007/relationships/media" Target="../media/media11.mp4"/><Relationship Id="rId1" Type="http://schemas.openxmlformats.org/officeDocument/2006/relationships/video" Target="NULL" TargetMode="External"/><Relationship Id="rId6" Type="http://schemas.openxmlformats.org/officeDocument/2006/relationships/image" Target="../media/image17.png"/><Relationship Id="rId5" Type="http://schemas.openxmlformats.org/officeDocument/2006/relationships/image" Target="../media/image2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image" Target="../media/image36.jpe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image" Target="../media/image39.jpe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8.mp4"/><Relationship Id="rId1" Type="http://schemas.openxmlformats.org/officeDocument/2006/relationships/video" Target="NULL" TargetMode="Externa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9.mp4"/><Relationship Id="rId1" Type="http://schemas.openxmlformats.org/officeDocument/2006/relationships/video" Target="NULL" TargetMode="Externa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0.mp4"/><Relationship Id="rId1" Type="http://schemas.openxmlformats.org/officeDocument/2006/relationships/video" Target="NULL" TargetMode="External"/><Relationship Id="rId5" Type="http://schemas.openxmlformats.org/officeDocument/2006/relationships/image" Target="../media/image43.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hyperlink" Target="mailto:*shaun.bangay@deakin.edu.au" TargetMode="External"/><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hyperlink" Target="mailto:sophie.mckenzie@deakin.edu.au" TargetMode="External"/></Relationships>
</file>

<file path=ppt/slides/_rels/slide2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notesSlide" Target="../notesSlides/notesSlide21.xml"/><Relationship Id="rId4"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notesSlide" Target="../notesSlides/notesSlide22.xml"/><Relationship Id="rId4"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notesSlide" Target="../notesSlides/notesSlide23.xml"/><Relationship Id="rId4"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notesSlide" Target="../notesSlides/notesSlide24.xml"/><Relationship Id="rId4"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25.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651923" y="1436390"/>
            <a:ext cx="6180224" cy="1470025"/>
          </a:xfrm>
        </p:spPr>
        <p:txBody>
          <a:bodyPr>
            <a:noAutofit/>
          </a:bodyPr>
          <a:lstStyle/>
          <a:p>
            <a:r>
              <a:rPr lang="en-US" sz="3600" b="0" dirty="0">
                <a:ea typeface="+mj-lt"/>
                <a:cs typeface="+mj-lt"/>
              </a:rPr>
              <a:t>A CLASSIFICATION SCHEMA FOR DESIGNING AUGMENTED REALITY EXPERIENCES</a:t>
            </a:r>
            <a:endParaRPr lang="en-US" sz="3600" dirty="0"/>
          </a:p>
        </p:txBody>
      </p:sp>
      <p:sp>
        <p:nvSpPr>
          <p:cNvPr id="3" name="Subtitle 2"/>
          <p:cNvSpPr>
            <a:spLocks noGrp="1"/>
          </p:cNvSpPr>
          <p:nvPr>
            <p:ph type="subTitle" idx="1"/>
            <p:custDataLst>
              <p:tags r:id="rId3"/>
            </p:custDataLst>
          </p:nvPr>
        </p:nvSpPr>
        <p:spPr>
          <a:xfrm>
            <a:off x="3931839" y="3146204"/>
            <a:ext cx="4772528" cy="1872802"/>
          </a:xfrm>
        </p:spPr>
        <p:txBody>
          <a:bodyPr vert="horz" lIns="91440" tIns="45720" rIns="91440" bIns="45720" rtlCol="0" anchor="t">
            <a:noAutofit/>
          </a:bodyPr>
          <a:lstStyle/>
          <a:p>
            <a:pPr>
              <a:lnSpc>
                <a:spcPct val="90000"/>
              </a:lnSpc>
              <a:spcBef>
                <a:spcPts val="1000"/>
              </a:spcBef>
            </a:pPr>
            <a:r>
              <a:rPr lang="en-US" sz="1400" dirty="0">
                <a:latin typeface="Georgia"/>
              </a:rPr>
              <a:t>Shaun Bangay, Sophie McKenzie </a:t>
            </a:r>
          </a:p>
          <a:p>
            <a:pPr>
              <a:lnSpc>
                <a:spcPct val="90000"/>
              </a:lnSpc>
              <a:spcBef>
                <a:spcPts val="1000"/>
              </a:spcBef>
            </a:pPr>
            <a:r>
              <a:rPr lang="en-US" sz="1400" dirty="0">
                <a:latin typeface="Georgia"/>
              </a:rPr>
              <a:t>School of Information Technology</a:t>
            </a:r>
          </a:p>
          <a:p>
            <a:pPr>
              <a:lnSpc>
                <a:spcPct val="90000"/>
              </a:lnSpc>
              <a:spcBef>
                <a:spcPts val="1000"/>
              </a:spcBef>
            </a:pPr>
            <a:r>
              <a:rPr lang="en-US" sz="1400" dirty="0">
                <a:latin typeface="Georgia"/>
              </a:rPr>
              <a:t>Deakin University, </a:t>
            </a:r>
            <a:endParaRPr lang="en-US" dirty="0"/>
          </a:p>
          <a:p>
            <a:pPr>
              <a:lnSpc>
                <a:spcPct val="90000"/>
              </a:lnSpc>
              <a:spcBef>
                <a:spcPts val="1000"/>
              </a:spcBef>
            </a:pPr>
            <a:r>
              <a:rPr lang="en-US" sz="1400" dirty="0">
                <a:latin typeface="Georgia"/>
              </a:rPr>
              <a:t>Geelong, Australia</a:t>
            </a:r>
            <a:endParaRPr lang="en-US" dirty="0"/>
          </a:p>
          <a:p>
            <a:pPr>
              <a:lnSpc>
                <a:spcPct val="90000"/>
              </a:lnSpc>
              <a:spcBef>
                <a:spcPts val="1000"/>
              </a:spcBef>
            </a:pPr>
            <a:r>
              <a:rPr lang="en-US" sz="1400" dirty="0">
                <a:latin typeface="Georgia"/>
                <a:hlinkClick r:id="rId8"/>
              </a:rPr>
              <a:t>shaun.bangay@deakin.edu.au</a:t>
            </a:r>
            <a:endParaRPr lang="en-US" sz="1400" dirty="0">
              <a:latin typeface="Georgia"/>
            </a:endParaRPr>
          </a:p>
          <a:p>
            <a:pPr>
              <a:lnSpc>
                <a:spcPct val="90000"/>
              </a:lnSpc>
              <a:spcBef>
                <a:spcPts val="1000"/>
              </a:spcBef>
            </a:pPr>
            <a:r>
              <a:rPr lang="en-US" sz="1400" dirty="0">
                <a:latin typeface="Georgia"/>
                <a:hlinkClick r:id="rId9"/>
              </a:rPr>
              <a:t>sophie.mckenzie@deakin.edu.au</a:t>
            </a:r>
            <a:endParaRPr lang="en-US" sz="1400" dirty="0">
              <a:latin typeface="+mn-lt"/>
              <a:cs typeface="Calibri"/>
            </a:endParaRPr>
          </a:p>
        </p:txBody>
      </p:sp>
      <p:pic>
        <p:nvPicPr>
          <p:cNvPr id="4" name="Slide 1">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0"/>
          <a:stretch>
            <a:fillRect/>
          </a:stretch>
        </p:blipFill>
        <p:spPr>
          <a:xfrm>
            <a:off x="990600" y="5867400"/>
            <a:ext cx="406400" cy="406400"/>
          </a:xfrm>
          <a:prstGeom prst="rect">
            <a:avLst/>
          </a:prstGeom>
        </p:spPr>
      </p:pic>
    </p:spTree>
    <p:custDataLst>
      <p:tags r:id="rId1"/>
    </p:custDataLst>
  </p:cSld>
  <p:clrMapOvr>
    <a:masterClrMapping/>
  </p:clrMapOvr>
  <p:transition spd="slow" advClick="0" advTm="2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What are our design choices for AR?</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AU" sz="2800" dirty="0"/>
              <a:t>Goal: This paper is to define design choices when constructing an AR interactive experience.</a:t>
            </a:r>
            <a:endParaRPr lang="en-AU" sz="2800" dirty="0">
              <a:cs typeface="Calibri"/>
            </a:endParaRPr>
          </a:p>
          <a:p>
            <a:pPr marL="0" indent="0">
              <a:buNone/>
            </a:pPr>
            <a:endParaRPr lang="en-AU" sz="2800" dirty="0">
              <a:cs typeface="Calibri"/>
            </a:endParaRPr>
          </a:p>
          <a:p>
            <a:pPr marL="0" indent="0">
              <a:buNone/>
            </a:pPr>
            <a:r>
              <a:rPr lang="en-AU" sz="2800" dirty="0"/>
              <a:t>Solution: Present a classification schema that describes the design choices when constructing an AR interactive experience</a:t>
            </a:r>
            <a:r>
              <a:rPr lang="en-AU" dirty="0"/>
              <a:t>.</a:t>
            </a:r>
          </a:p>
        </p:txBody>
      </p:sp>
      <p:pic>
        <p:nvPicPr>
          <p:cNvPr id="4" name="video1506569555">
            <a:hlinkClick r:id="" action="ppaction://media"/>
          </p:cNvPr>
          <p:cNvPicPr>
            <a:picLocks noChangeAspect="1"/>
          </p:cNvPicPr>
          <p:nvPr>
            <a:videoFile r:link="rId1"/>
            <p:extLst>
              <p:ext uri="{DAA4B4D4-6D71-4841-9C94-3DE7FCFB9230}">
                <p14:media xmlns:p14="http://schemas.microsoft.com/office/powerpoint/2010/main" r:embed="rId2">
                  <p14:trim st="1499"/>
                </p14:media>
              </p:ext>
            </p:extLst>
          </p:nvPr>
        </p:nvPicPr>
        <p:blipFill>
          <a:blip r:embed="rId5"/>
          <a:stretch>
            <a:fillRect/>
          </a:stretch>
        </p:blipFill>
        <p:spPr>
          <a:xfrm>
            <a:off x="2895600" y="4495800"/>
            <a:ext cx="3386667" cy="1905000"/>
          </a:xfrm>
          <a:prstGeom prst="rect">
            <a:avLst/>
          </a:prstGeom>
        </p:spPr>
      </p:pic>
    </p:spTree>
    <p:extLst>
      <p:ext uri="{BB962C8B-B14F-4D97-AF65-F5344CB8AC3E}">
        <p14:creationId xmlns:p14="http://schemas.microsoft.com/office/powerpoint/2010/main" val="2234954596"/>
      </p:ext>
    </p:extLst>
  </p:cSld>
  <p:clrMapOvr>
    <a:masterClrMapping/>
  </p:clrMapOvr>
  <p:transition spd="slow" advClick="0" advTm="57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9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6168"/>
            <a:ext cx="8077200" cy="1143000"/>
          </a:xfrm>
        </p:spPr>
        <p:txBody>
          <a:bodyPr>
            <a:noAutofit/>
          </a:bodyPr>
          <a:lstStyle/>
          <a:p>
            <a:r>
              <a:rPr lang="en-US" sz="2800">
                <a:ea typeface="+mj-lt"/>
                <a:cs typeface="+mj-lt"/>
              </a:rPr>
              <a:t>Designing Augmented Reality Experience Across Domains</a:t>
            </a:r>
            <a:endParaRPr lang="en-US" sz="2800"/>
          </a:p>
        </p:txBody>
      </p:sp>
      <p:pic>
        <p:nvPicPr>
          <p:cNvPr id="4" name="Picture 4" descr="A picture containing text, book, bottle, indoor&#10;&#10;Description automatically generated">
            <a:extLst>
              <a:ext uri="{FF2B5EF4-FFF2-40B4-BE49-F238E27FC236}">
                <a16:creationId xmlns:a16="http://schemas.microsoft.com/office/drawing/2014/main" id="{4D029FA8-E9DD-BB77-F1AD-A193795A4E82}"/>
              </a:ext>
            </a:extLst>
          </p:cNvPr>
          <p:cNvPicPr>
            <a:picLocks noGrp="1" noChangeAspect="1"/>
          </p:cNvPicPr>
          <p:nvPr>
            <p:ph sz="half" idx="1"/>
          </p:nvPr>
        </p:nvPicPr>
        <p:blipFill>
          <a:blip r:embed="rId7"/>
          <a:stretch>
            <a:fillRect/>
          </a:stretch>
        </p:blipFill>
        <p:spPr>
          <a:xfrm>
            <a:off x="2684760" y="3170930"/>
            <a:ext cx="2918972" cy="1949796"/>
          </a:xfrm>
        </p:spPr>
      </p:pic>
      <p:sp>
        <p:nvSpPr>
          <p:cNvPr id="5" name="TextBox 4">
            <a:extLst>
              <a:ext uri="{FF2B5EF4-FFF2-40B4-BE49-F238E27FC236}">
                <a16:creationId xmlns:a16="http://schemas.microsoft.com/office/drawing/2014/main" id="{1D7BE04D-7972-D8DD-7B5C-8F2E9A3B850D}"/>
              </a:ext>
            </a:extLst>
          </p:cNvPr>
          <p:cNvSpPr txBox="1"/>
          <p:nvPr/>
        </p:nvSpPr>
        <p:spPr>
          <a:xfrm>
            <a:off x="2345889" y="1834644"/>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Connecting audiences to Journalism, and the </a:t>
            </a:r>
            <a:r>
              <a:rPr lang="en-US" dirty="0" err="1"/>
              <a:t>Walkley</a:t>
            </a:r>
            <a:r>
              <a:rPr lang="en-US" dirty="0"/>
              <a:t> awards</a:t>
            </a:r>
          </a:p>
        </p:txBody>
      </p:sp>
      <p:sp>
        <p:nvSpPr>
          <p:cNvPr id="6" name="TextBox 5">
            <a:extLst>
              <a:ext uri="{FF2B5EF4-FFF2-40B4-BE49-F238E27FC236}">
                <a16:creationId xmlns:a16="http://schemas.microsoft.com/office/drawing/2014/main" id="{0FB3F808-2B84-6B29-3061-BC3E8662C3FB}"/>
              </a:ext>
            </a:extLst>
          </p:cNvPr>
          <p:cNvSpPr txBox="1"/>
          <p:nvPr/>
        </p:nvSpPr>
        <p:spPr>
          <a:xfrm>
            <a:off x="6009057" y="365732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Direct engagement with material, build trust</a:t>
            </a:r>
          </a:p>
        </p:txBody>
      </p:sp>
      <p:sp>
        <p:nvSpPr>
          <p:cNvPr id="7" name="TextBox 6">
            <a:extLst>
              <a:ext uri="{FF2B5EF4-FFF2-40B4-BE49-F238E27FC236}">
                <a16:creationId xmlns:a16="http://schemas.microsoft.com/office/drawing/2014/main" id="{C53E091E-A33A-4623-C38C-3215F7298176}"/>
              </a:ext>
            </a:extLst>
          </p:cNvPr>
          <p:cNvSpPr txBox="1"/>
          <p:nvPr/>
        </p:nvSpPr>
        <p:spPr>
          <a:xfrm>
            <a:off x="3508627" y="541349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Degrees of interaction, view, mediate, participate</a:t>
            </a:r>
            <a:endParaRPr lang="en-US" dirty="0">
              <a:cs typeface="Calibri"/>
            </a:endParaRPr>
          </a:p>
        </p:txBody>
      </p:sp>
      <p:pic>
        <p:nvPicPr>
          <p:cNvPr id="8" name="Picture 8">
            <a:extLst>
              <a:ext uri="{FF2B5EF4-FFF2-40B4-BE49-F238E27FC236}">
                <a16:creationId xmlns:a16="http://schemas.microsoft.com/office/drawing/2014/main" id="{3FAC9CFB-67FA-EC3B-DC1E-82309D164364}"/>
              </a:ext>
            </a:extLst>
          </p:cNvPr>
          <p:cNvPicPr>
            <a:picLocks noChangeAspect="1"/>
          </p:cNvPicPr>
          <p:nvPr/>
        </p:nvPicPr>
        <p:blipFill>
          <a:blip r:embed="rId8"/>
          <a:stretch>
            <a:fillRect/>
          </a:stretch>
        </p:blipFill>
        <p:spPr>
          <a:xfrm>
            <a:off x="353407" y="1364297"/>
            <a:ext cx="1827506" cy="5013132"/>
          </a:xfrm>
          <a:prstGeom prst="rect">
            <a:avLst/>
          </a:prstGeom>
        </p:spPr>
      </p:pic>
      <p:pic>
        <p:nvPicPr>
          <p:cNvPr id="9" name="Picture 9">
            <a:extLst>
              <a:ext uri="{FF2B5EF4-FFF2-40B4-BE49-F238E27FC236}">
                <a16:creationId xmlns:a16="http://schemas.microsoft.com/office/drawing/2014/main" id="{55933865-80BB-A626-F4B1-BEA13558DF93}"/>
              </a:ext>
            </a:extLst>
          </p:cNvPr>
          <p:cNvPicPr>
            <a:picLocks noChangeAspect="1"/>
          </p:cNvPicPr>
          <p:nvPr/>
        </p:nvPicPr>
        <p:blipFill>
          <a:blip r:embed="rId9"/>
          <a:stretch>
            <a:fillRect/>
          </a:stretch>
        </p:blipFill>
        <p:spPr>
          <a:xfrm>
            <a:off x="5953825" y="1432824"/>
            <a:ext cx="2743200" cy="2078831"/>
          </a:xfrm>
          <a:prstGeom prst="rect">
            <a:avLst/>
          </a:prstGeom>
        </p:spPr>
      </p:pic>
      <p:pic>
        <p:nvPicPr>
          <p:cNvPr id="3" name="Slide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290625" y="5533461"/>
            <a:ext cx="406400" cy="406400"/>
          </a:xfrm>
          <a:prstGeom prst="rect">
            <a:avLst/>
          </a:prstGeom>
        </p:spPr>
      </p:pic>
    </p:spTree>
    <p:custDataLst>
      <p:tags r:id="rId1"/>
    </p:custDataLst>
  </p:cSld>
  <p:clrMapOvr>
    <a:masterClrMapping/>
  </p:clrMapOvr>
  <p:transition spd="slow" advClick="0" advTm="62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5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6168"/>
            <a:ext cx="8077200" cy="1143000"/>
          </a:xfrm>
        </p:spPr>
        <p:txBody>
          <a:bodyPr>
            <a:normAutofit fontScale="90000"/>
          </a:bodyPr>
          <a:lstStyle/>
          <a:p>
            <a:r>
              <a:rPr lang="en-US" dirty="0">
                <a:ea typeface="+mj-lt"/>
                <a:cs typeface="+mj-lt"/>
              </a:rPr>
              <a:t>Literature Review: Classifying Realities</a:t>
            </a:r>
            <a:endParaRPr lang="en-US" dirty="0"/>
          </a:p>
        </p:txBody>
      </p:sp>
      <p:sp>
        <p:nvSpPr>
          <p:cNvPr id="3" name="Content Placeholder 2"/>
          <p:cNvSpPr>
            <a:spLocks noGrp="1"/>
          </p:cNvSpPr>
          <p:nvPr>
            <p:ph sz="half" idx="1"/>
            <p:custDataLst>
              <p:tags r:id="rId3"/>
            </p:custDataLst>
          </p:nvPr>
        </p:nvSpPr>
        <p:spPr>
          <a:xfrm>
            <a:off x="838200" y="1524000"/>
            <a:ext cx="7674735" cy="4724400"/>
          </a:xfrm>
        </p:spPr>
        <p:txBody>
          <a:bodyPr vert="horz" lIns="91440" tIns="45720" rIns="91440" bIns="45720" rtlCol="0" anchor="t">
            <a:normAutofit lnSpcReduction="10000"/>
          </a:bodyPr>
          <a:lstStyle/>
          <a:p>
            <a:r>
              <a:rPr lang="en-AU" sz="1800" dirty="0"/>
              <a:t>P. Milgram and F. </a:t>
            </a:r>
            <a:r>
              <a:rPr lang="en-AU" sz="1800" dirty="0" err="1"/>
              <a:t>Kishino</a:t>
            </a:r>
            <a:r>
              <a:rPr lang="en-AU" sz="1800" dirty="0"/>
              <a:t>, "A Taxonomy of Mixed Reality Visual Displays," IEICE Transactions on Information Systems, vol. E77-D, Dec. 1994.</a:t>
            </a:r>
          </a:p>
          <a:p>
            <a:endParaRPr lang="en-AU" sz="1800" dirty="0"/>
          </a:p>
          <a:p>
            <a:endParaRPr lang="en-AU" sz="1800" dirty="0"/>
          </a:p>
          <a:p>
            <a:endParaRPr lang="en-AU" sz="1800" dirty="0"/>
          </a:p>
          <a:p>
            <a:endParaRPr lang="en-AU" sz="1800" dirty="0"/>
          </a:p>
          <a:p>
            <a:endParaRPr lang="en-AU" sz="1800" dirty="0"/>
          </a:p>
          <a:p>
            <a:endParaRPr lang="en-AU" sz="1800" dirty="0"/>
          </a:p>
          <a:p>
            <a:endParaRPr lang="en-AU" sz="1800" dirty="0"/>
          </a:p>
          <a:p>
            <a:endParaRPr lang="en-AU" sz="1800" dirty="0"/>
          </a:p>
          <a:p>
            <a:endParaRPr lang="en-AU" sz="1800" dirty="0"/>
          </a:p>
          <a:p>
            <a:r>
              <a:rPr lang="en-AU" sz="1800" dirty="0"/>
              <a:t>AR is more than the registration of objects onto locations in the physical setting and demands consideration of the nature of the interactive experience (</a:t>
            </a:r>
            <a:r>
              <a:rPr lang="en-AU" sz="1800" dirty="0" err="1"/>
              <a:t>Aluri</a:t>
            </a:r>
            <a:r>
              <a:rPr lang="en-AU" sz="1800" dirty="0"/>
              <a:t>, 2017; R. Azuma et al., 2001; Collins et al., 2017; </a:t>
            </a:r>
            <a:r>
              <a:rPr lang="en-AU" sz="1800" dirty="0" err="1"/>
              <a:t>Skarbez</a:t>
            </a:r>
            <a:r>
              <a:rPr lang="en-AU" sz="1800" dirty="0"/>
              <a:t> et al., 2021; </a:t>
            </a:r>
            <a:r>
              <a:rPr lang="en-AU" sz="1800" dirty="0" err="1"/>
              <a:t>Steuer</a:t>
            </a:r>
            <a:r>
              <a:rPr lang="en-AU" sz="1800" dirty="0"/>
              <a:t>, 1992). </a:t>
            </a:r>
          </a:p>
          <a:p>
            <a:endParaRPr lang="en-AU" sz="1800" dirty="0"/>
          </a:p>
          <a:p>
            <a:pPr>
              <a:lnSpc>
                <a:spcPct val="90000"/>
              </a:lnSpc>
              <a:spcBef>
                <a:spcPts val="1000"/>
              </a:spcBef>
            </a:pPr>
            <a:endParaRPr lang="en-US" sz="2000" dirty="0">
              <a:cs typeface="Calibri"/>
            </a:endParaRPr>
          </a:p>
        </p:txBody>
      </p:sp>
      <p:pic>
        <p:nvPicPr>
          <p:cNvPr id="1026" name="Picture 2" descr="The Virtuality Continuum | Download Scientific Diagra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2286000"/>
            <a:ext cx="8096250" cy="2295526"/>
          </a:xfrm>
          <a:prstGeom prst="rect">
            <a:avLst/>
          </a:prstGeom>
          <a:noFill/>
          <a:extLst>
            <a:ext uri="{909E8E84-426E-40DD-AFC4-6F175D3DCCD1}">
              <a14:hiddenFill xmlns:a14="http://schemas.microsoft.com/office/drawing/2010/main">
                <a:solidFill>
                  <a:srgbClr val="FFFFFF"/>
                </a:solidFill>
              </a14:hiddenFill>
            </a:ext>
          </a:extLst>
        </p:spPr>
      </p:pic>
      <p:pic>
        <p:nvPicPr>
          <p:cNvPr id="4" name="Slide 4">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4470400" y="5952144"/>
            <a:ext cx="406400" cy="406400"/>
          </a:xfrm>
          <a:prstGeom prst="rect">
            <a:avLst/>
          </a:prstGeom>
        </p:spPr>
      </p:pic>
    </p:spTree>
    <p:custDataLst>
      <p:tags r:id="rId1"/>
    </p:custDataLst>
    <p:extLst>
      <p:ext uri="{BB962C8B-B14F-4D97-AF65-F5344CB8AC3E}">
        <p14:creationId xmlns:p14="http://schemas.microsoft.com/office/powerpoint/2010/main" val="4158566628"/>
      </p:ext>
    </p:extLst>
  </p:cSld>
  <p:clrMapOvr>
    <a:masterClrMapping/>
  </p:clrMapOvr>
  <p:transition spd="slow" advClick="0" advTm="56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5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Review Methodology</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AU" sz="2000" dirty="0"/>
              <a:t>Scholarly sources and AR application case studies (selected based on peer review status) identified via Google Scholar through keywords such as ‘Augmented Reality’, ‘Augmented Experiences’, ‘Design,’ and ‘Mixed Reality’.</a:t>
            </a:r>
          </a:p>
          <a:p>
            <a:pPr marL="514350" indent="-514350">
              <a:buFont typeface="+mj-lt"/>
              <a:buAutoNum type="arabicPeriod"/>
            </a:pPr>
            <a:r>
              <a:rPr lang="en-AU" sz="2000" dirty="0"/>
              <a:t>Initial filtering conducted: Selected papers as they were either a design classification schema or AR relevant case studies </a:t>
            </a:r>
          </a:p>
          <a:p>
            <a:pPr marL="514350" indent="-514350">
              <a:buFont typeface="+mj-lt"/>
              <a:buAutoNum type="arabicPeriod"/>
            </a:pPr>
            <a:r>
              <a:rPr lang="en-AU" sz="2000" dirty="0"/>
              <a:t>Papers eliminated: focused on particular technology element or interaction mechanic. </a:t>
            </a:r>
          </a:p>
          <a:p>
            <a:pPr marL="514350" indent="-514350">
              <a:buFont typeface="+mj-lt"/>
              <a:buAutoNum type="arabicPeriod"/>
            </a:pPr>
            <a:r>
              <a:rPr lang="en-AU" sz="2000" dirty="0"/>
              <a:t>Outcome: 90 papers selected that focus on AR experience design from multi-disciplinary settings</a:t>
            </a:r>
          </a:p>
          <a:p>
            <a:pPr marL="514350" indent="-514350">
              <a:buFont typeface="+mj-lt"/>
              <a:buAutoNum type="arabicPeriod"/>
            </a:pPr>
            <a:r>
              <a:rPr lang="en-AU" sz="2000" dirty="0"/>
              <a:t>Classification: Two authors reviewed filtered papers for common themes, 26 paper grouping identified</a:t>
            </a:r>
          </a:p>
          <a:p>
            <a:pPr marL="514350" indent="-514350">
              <a:buFont typeface="+mj-lt"/>
              <a:buAutoNum type="arabicPeriod"/>
            </a:pPr>
            <a:endParaRPr lang="en-AU" sz="2000" dirty="0"/>
          </a:p>
        </p:txBody>
      </p:sp>
      <p:pic>
        <p:nvPicPr>
          <p:cNvPr id="4" name="Slide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86400" y="5893776"/>
            <a:ext cx="406400" cy="406400"/>
          </a:xfrm>
          <a:prstGeom prst="rect">
            <a:avLst/>
          </a:prstGeom>
        </p:spPr>
      </p:pic>
    </p:spTree>
    <p:extLst>
      <p:ext uri="{BB962C8B-B14F-4D97-AF65-F5344CB8AC3E}">
        <p14:creationId xmlns:p14="http://schemas.microsoft.com/office/powerpoint/2010/main" val="2394416295"/>
      </p:ext>
    </p:extLst>
  </p:cSld>
  <p:clrMapOvr>
    <a:masterClrMapping/>
  </p:clrMapOvr>
  <p:transition spd="slow" advClick="0" advTm="69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6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Review Outcomes</a:t>
            </a:r>
          </a:p>
        </p:txBody>
      </p:sp>
      <p:pic>
        <p:nvPicPr>
          <p:cNvPr id="5" name="Content Placeholder 4"/>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2057400" y="990600"/>
            <a:ext cx="5486400" cy="5454398"/>
          </a:xfrm>
        </p:spPr>
      </p:pic>
      <p:pic>
        <p:nvPicPr>
          <p:cNvPr id="3" name="Slide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5562600"/>
            <a:ext cx="406400" cy="406400"/>
          </a:xfrm>
          <a:prstGeom prst="rect">
            <a:avLst/>
          </a:prstGeom>
        </p:spPr>
      </p:pic>
    </p:spTree>
    <p:extLst>
      <p:ext uri="{BB962C8B-B14F-4D97-AF65-F5344CB8AC3E}">
        <p14:creationId xmlns:p14="http://schemas.microsoft.com/office/powerpoint/2010/main" val="4084176181"/>
      </p:ext>
    </p:extLst>
  </p:cSld>
  <p:clrMapOvr>
    <a:masterClrMapping/>
  </p:clrMapOvr>
  <p:transition spd="slow" advClick="0" advTm="78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6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Review Scoring: Classifying Design Choice for AR</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2672804" y="1728915"/>
            <a:ext cx="4255591" cy="4033583"/>
          </a:xfrm>
        </p:spPr>
      </p:pic>
      <p:pic>
        <p:nvPicPr>
          <p:cNvPr id="5" name="Content Placeholder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422571" y="870161"/>
            <a:ext cx="2438400" cy="2424177"/>
          </a:xfrm>
          <a:prstGeom prst="rect">
            <a:avLst/>
          </a:prstGeom>
        </p:spPr>
      </p:pic>
      <p:pic>
        <p:nvPicPr>
          <p:cNvPr id="3" name="video2447774398">
            <a:hlinkClick r:id="" action="ppaction://media"/>
          </p:cNvPr>
          <p:cNvPicPr>
            <a:picLocks noChangeAspect="1"/>
          </p:cNvPicPr>
          <p:nvPr>
            <a:videoFile r:link="rId1"/>
            <p:extLst>
              <p:ext uri="{DAA4B4D4-6D71-4841-9C94-3DE7FCFB9230}">
                <p14:media xmlns:p14="http://schemas.microsoft.com/office/powerpoint/2010/main" r:embed="rId2">
                  <p14:trim st="2443" end="44703"/>
                </p14:media>
              </p:ext>
            </p:extLst>
          </p:nvPr>
        </p:nvPicPr>
        <p:blipFill>
          <a:blip r:embed="rId7"/>
          <a:stretch>
            <a:fillRect/>
          </a:stretch>
        </p:blipFill>
        <p:spPr>
          <a:xfrm>
            <a:off x="152400" y="1412632"/>
            <a:ext cx="3124200" cy="175736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40042253"/>
      </p:ext>
    </p:extLst>
  </p:cSld>
  <p:clrMapOvr>
    <a:masterClrMapping/>
  </p:clrMapOvr>
  <p:transition spd="slow" advClick="0" advTm="21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7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Review Scoring: Classifying Design Choice for AR</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2672804" y="1728915"/>
            <a:ext cx="4255591" cy="4033583"/>
          </a:xfrm>
        </p:spPr>
      </p:pic>
      <p:pic>
        <p:nvPicPr>
          <p:cNvPr id="5" name="Content Placeholder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422571" y="870161"/>
            <a:ext cx="2438400" cy="2424177"/>
          </a:xfrm>
          <a:prstGeom prst="rect">
            <a:avLst/>
          </a:prstGeom>
        </p:spPr>
      </p:pic>
      <p:sp>
        <p:nvSpPr>
          <p:cNvPr id="3" name="Oval 2"/>
          <p:cNvSpPr/>
          <p:nvPr/>
        </p:nvSpPr>
        <p:spPr>
          <a:xfrm>
            <a:off x="4038600" y="4800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4267200" y="4319293"/>
            <a:ext cx="2879506" cy="646331"/>
          </a:xfrm>
          <a:prstGeom prst="rect">
            <a:avLst/>
          </a:prstGeom>
          <a:noFill/>
        </p:spPr>
        <p:txBody>
          <a:bodyPr wrap="none" rtlCol="0">
            <a:spAutoFit/>
          </a:bodyPr>
          <a:lstStyle/>
          <a:p>
            <a:r>
              <a:rPr lang="en-US" dirty="0"/>
              <a:t>Point representing mostly X, </a:t>
            </a:r>
          </a:p>
          <a:p>
            <a:r>
              <a:rPr lang="en-US" dirty="0"/>
              <a:t>some Y and not much Z</a:t>
            </a:r>
            <a:endParaRPr lang="en-AU" dirty="0"/>
          </a:p>
        </p:txBody>
      </p:sp>
      <p:pic>
        <p:nvPicPr>
          <p:cNvPr id="7" name="video2447774398">
            <a:hlinkClick r:id="" action="ppaction://media"/>
          </p:cNvPr>
          <p:cNvPicPr>
            <a:picLocks noChangeAspect="1"/>
          </p:cNvPicPr>
          <p:nvPr>
            <a:videoFile r:link="rId1"/>
            <p:extLst>
              <p:ext uri="{DAA4B4D4-6D71-4841-9C94-3DE7FCFB9230}">
                <p14:media xmlns:p14="http://schemas.microsoft.com/office/powerpoint/2010/main" r:embed="rId2">
                  <p14:trim st="22599"/>
                </p14:media>
              </p:ext>
            </p:extLst>
          </p:nvPr>
        </p:nvPicPr>
        <p:blipFill>
          <a:blip r:embed="rId7"/>
          <a:stretch>
            <a:fillRect/>
          </a:stretch>
        </p:blipFill>
        <p:spPr>
          <a:xfrm>
            <a:off x="152400" y="1412632"/>
            <a:ext cx="3124200" cy="175736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92820048"/>
      </p:ext>
    </p:extLst>
  </p:cSld>
  <p:clrMapOvr>
    <a:masterClrMapping/>
  </p:clrMapOvr>
  <p:transition spd="slow" advClick="0" advTm="46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3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Example of Nature of Reality</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7622899" y="14044"/>
            <a:ext cx="1402044" cy="1398588"/>
          </a:xfrm>
        </p:spPr>
      </p:pic>
      <p:pic>
        <p:nvPicPr>
          <p:cNvPr id="7" name="Content Placeholder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371600" y="1219200"/>
            <a:ext cx="6484790" cy="4821441"/>
          </a:xfrm>
          <a:prstGeom prst="rect">
            <a:avLst/>
          </a:prstGeom>
        </p:spPr>
      </p:pic>
      <p:pic>
        <p:nvPicPr>
          <p:cNvPr id="3" name="video1431744556">
            <a:hlinkClick r:id="" action="ppaction://media"/>
          </p:cNvPr>
          <p:cNvPicPr>
            <a:picLocks noChangeAspect="1"/>
          </p:cNvPicPr>
          <p:nvPr>
            <a:videoFile r:link="rId1"/>
            <p:extLst>
              <p:ext uri="{DAA4B4D4-6D71-4841-9C94-3DE7FCFB9230}">
                <p14:media xmlns:p14="http://schemas.microsoft.com/office/powerpoint/2010/main" r:embed="rId2">
                  <p14:trim st="3255" end="2399"/>
                </p14:media>
              </p:ext>
            </p:extLst>
          </p:nvPr>
        </p:nvPicPr>
        <p:blipFill>
          <a:blip r:embed="rId7"/>
          <a:stretch>
            <a:fillRect/>
          </a:stretch>
        </p:blipFill>
        <p:spPr>
          <a:xfrm>
            <a:off x="0" y="1219200"/>
            <a:ext cx="3352800" cy="18859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3768055"/>
      </p:ext>
    </p:extLst>
  </p:cSld>
  <p:clrMapOvr>
    <a:masterClrMapping/>
  </p:clrMapOvr>
  <p:transition spd="slow" advClick="0" advTm="44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0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Example of Nature of Reality</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7622899" y="14044"/>
            <a:ext cx="1402044" cy="1398588"/>
          </a:xfrm>
        </p:spPr>
      </p:pic>
      <p:pic>
        <p:nvPicPr>
          <p:cNvPr id="5" name="Content Placeholder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371600" y="1219200"/>
            <a:ext cx="6484790" cy="4821441"/>
          </a:xfrm>
          <a:prstGeom prst="rect">
            <a:avLst/>
          </a:prstGeom>
        </p:spPr>
      </p:pic>
      <p:pic>
        <p:nvPicPr>
          <p:cNvPr id="3" name="Picture 2"/>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85800" y="1139458"/>
            <a:ext cx="1600200" cy="2400300"/>
          </a:xfrm>
          <a:prstGeom prst="rect">
            <a:avLst/>
          </a:prstGeom>
        </p:spPr>
      </p:pic>
      <p:sp>
        <p:nvSpPr>
          <p:cNvPr id="6" name="TextBox 5"/>
          <p:cNvSpPr txBox="1"/>
          <p:nvPr/>
        </p:nvSpPr>
        <p:spPr>
          <a:xfrm>
            <a:off x="227431" y="3619500"/>
            <a:ext cx="2209800" cy="1200329"/>
          </a:xfrm>
          <a:prstGeom prst="rect">
            <a:avLst/>
          </a:prstGeom>
          <a:noFill/>
        </p:spPr>
        <p:txBody>
          <a:bodyPr wrap="square" rtlCol="0">
            <a:spAutoFit/>
          </a:bodyPr>
          <a:lstStyle/>
          <a:p>
            <a:r>
              <a:rPr lang="en-US" b="1" dirty="0"/>
              <a:t>Read a physical newspaper and play out the story in your imagination.</a:t>
            </a:r>
            <a:endParaRPr lang="en-AU" b="1" dirty="0"/>
          </a:p>
        </p:txBody>
      </p:sp>
      <p:sp>
        <p:nvSpPr>
          <p:cNvPr id="7" name="Oval 6"/>
          <p:cNvSpPr/>
          <p:nvPr/>
        </p:nvSpPr>
        <p:spPr>
          <a:xfrm>
            <a:off x="3886200" y="3276600"/>
            <a:ext cx="228600" cy="2631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Arrow Connector 8"/>
          <p:cNvCxnSpPr>
            <a:stCxn id="3" idx="3"/>
            <a:endCxn id="7" idx="1"/>
          </p:cNvCxnSpPr>
          <p:nvPr/>
        </p:nvCxnSpPr>
        <p:spPr>
          <a:xfrm>
            <a:off x="2286000" y="2339608"/>
            <a:ext cx="1633678" cy="975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video2431744556">
            <a:hlinkClick r:id="" action="ppaction://media"/>
          </p:cNvPr>
          <p:cNvPicPr>
            <a:picLocks noChangeAspect="1"/>
          </p:cNvPicPr>
          <p:nvPr>
            <a:videoFile r:link="rId1"/>
            <p:extLst>
              <p:ext uri="{DAA4B4D4-6D71-4841-9C94-3DE7FCFB9230}">
                <p14:media xmlns:p14="http://schemas.microsoft.com/office/powerpoint/2010/main" r:embed="rId2">
                  <p14:trim st="2732" end="1398"/>
                </p14:media>
              </p:ext>
            </p:extLst>
          </p:nvPr>
        </p:nvPicPr>
        <p:blipFill>
          <a:blip r:embed="rId8"/>
          <a:stretch>
            <a:fillRect/>
          </a:stretch>
        </p:blipFill>
        <p:spPr>
          <a:xfrm>
            <a:off x="5867400" y="1219200"/>
            <a:ext cx="3276600" cy="18430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05587003"/>
      </p:ext>
    </p:extLst>
  </p:cSld>
  <p:clrMapOvr>
    <a:masterClrMapping/>
  </p:clrMapOvr>
  <p:transition spd="slow" advClick="0" advTm="41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29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Example of Nature of Reality</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7622899" y="14044"/>
            <a:ext cx="1402044" cy="1398588"/>
          </a:xfrm>
        </p:spPr>
      </p:pic>
      <p:pic>
        <p:nvPicPr>
          <p:cNvPr id="5" name="Content Placeholder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371600" y="1219200"/>
            <a:ext cx="6484790" cy="4821441"/>
          </a:xfrm>
          <a:prstGeom prst="rect">
            <a:avLst/>
          </a:prstGeom>
        </p:spPr>
      </p:pic>
      <p:pic>
        <p:nvPicPr>
          <p:cNvPr id="3" name="Picture 2"/>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85800" y="1139458"/>
            <a:ext cx="1600200" cy="2400300"/>
          </a:xfrm>
          <a:prstGeom prst="rect">
            <a:avLst/>
          </a:prstGeom>
        </p:spPr>
      </p:pic>
      <p:sp>
        <p:nvSpPr>
          <p:cNvPr id="6" name="TextBox 5"/>
          <p:cNvSpPr txBox="1"/>
          <p:nvPr/>
        </p:nvSpPr>
        <p:spPr>
          <a:xfrm>
            <a:off x="227431" y="3619500"/>
            <a:ext cx="2209800" cy="1200329"/>
          </a:xfrm>
          <a:prstGeom prst="rect">
            <a:avLst/>
          </a:prstGeom>
          <a:noFill/>
        </p:spPr>
        <p:txBody>
          <a:bodyPr wrap="square" rtlCol="0">
            <a:spAutoFit/>
          </a:bodyPr>
          <a:lstStyle/>
          <a:p>
            <a:r>
              <a:rPr lang="en-US" b="1" dirty="0"/>
              <a:t>Read a physical newspaper and play out the story in your imagination.</a:t>
            </a:r>
            <a:endParaRPr lang="en-AU" b="1" dirty="0"/>
          </a:p>
        </p:txBody>
      </p:sp>
      <p:sp>
        <p:nvSpPr>
          <p:cNvPr id="7" name="Oval 6"/>
          <p:cNvSpPr/>
          <p:nvPr/>
        </p:nvSpPr>
        <p:spPr>
          <a:xfrm>
            <a:off x="3886200" y="3276600"/>
            <a:ext cx="228600" cy="2631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Arrow Connector 8"/>
          <p:cNvCxnSpPr>
            <a:stCxn id="3" idx="3"/>
            <a:endCxn id="7" idx="1"/>
          </p:cNvCxnSpPr>
          <p:nvPr/>
        </p:nvCxnSpPr>
        <p:spPr>
          <a:xfrm>
            <a:off x="2286000" y="2339608"/>
            <a:ext cx="1633678" cy="975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269793" y="2307933"/>
            <a:ext cx="2485757" cy="1657171"/>
          </a:xfrm>
          <a:prstGeom prst="rect">
            <a:avLst/>
          </a:prstGeom>
        </p:spPr>
      </p:pic>
      <p:sp>
        <p:nvSpPr>
          <p:cNvPr id="10" name="Oval 9"/>
          <p:cNvSpPr/>
          <p:nvPr/>
        </p:nvSpPr>
        <p:spPr>
          <a:xfrm>
            <a:off x="6155493" y="4688250"/>
            <a:ext cx="228600" cy="2631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1" name="Straight Arrow Connector 10"/>
          <p:cNvCxnSpPr>
            <a:endCxn id="10" idx="7"/>
          </p:cNvCxnSpPr>
          <p:nvPr/>
        </p:nvCxnSpPr>
        <p:spPr>
          <a:xfrm flipH="1">
            <a:off x="6350615" y="3624154"/>
            <a:ext cx="994586" cy="11026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455339" y="1412632"/>
            <a:ext cx="2209800" cy="923330"/>
          </a:xfrm>
          <a:prstGeom prst="rect">
            <a:avLst/>
          </a:prstGeom>
          <a:noFill/>
        </p:spPr>
        <p:txBody>
          <a:bodyPr wrap="square" rtlCol="0">
            <a:spAutoFit/>
          </a:bodyPr>
          <a:lstStyle/>
          <a:p>
            <a:r>
              <a:rPr lang="en-US" b="1" dirty="0"/>
              <a:t>Play a role in the story immersed in virtual reality</a:t>
            </a:r>
          </a:p>
        </p:txBody>
      </p:sp>
      <p:pic>
        <p:nvPicPr>
          <p:cNvPr id="12" name="video3431744556">
            <a:hlinkClick r:id="" action="ppaction://media"/>
          </p:cNvPr>
          <p:cNvPicPr>
            <a:picLocks noChangeAspect="1"/>
          </p:cNvPicPr>
          <p:nvPr>
            <a:videoFile r:link="rId1"/>
            <p:extLst>
              <p:ext uri="{DAA4B4D4-6D71-4841-9C94-3DE7FCFB9230}">
                <p14:media xmlns:p14="http://schemas.microsoft.com/office/powerpoint/2010/main" r:embed="rId2">
                  <p14:trim st="2594" end="640"/>
                </p14:media>
              </p:ext>
            </p:extLst>
          </p:nvPr>
        </p:nvPicPr>
        <p:blipFill>
          <a:blip r:embed="rId9"/>
          <a:stretch>
            <a:fillRect/>
          </a:stretch>
        </p:blipFill>
        <p:spPr>
          <a:xfrm>
            <a:off x="168442" y="3442728"/>
            <a:ext cx="3522133" cy="1981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61173513"/>
      </p:ext>
    </p:extLst>
  </p:cSld>
  <p:clrMapOvr>
    <a:masterClrMapping/>
  </p:clrMapOvr>
  <p:transition spd="slow" advClick="0" advTm="41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39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077200" cy="1143000"/>
          </a:xfrm>
        </p:spPr>
        <p:txBody>
          <a:bodyPr/>
          <a:lstStyle/>
          <a:p>
            <a:r>
              <a:rPr lang="en-AU" dirty="0"/>
              <a:t>Nature of Reality</a:t>
            </a:r>
          </a:p>
        </p:txBody>
      </p:sp>
      <p:pic>
        <p:nvPicPr>
          <p:cNvPr id="5" name="Content Placeholder 4"/>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1371600" y="1219200"/>
            <a:ext cx="6484790" cy="4821442"/>
          </a:xfrm>
        </p:spPr>
      </p:pic>
      <p:pic>
        <p:nvPicPr>
          <p:cNvPr id="6" name="Content Placeholder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2899" y="14044"/>
            <a:ext cx="1402044" cy="1398588"/>
          </a:xfrm>
          <a:prstGeom prst="rect">
            <a:avLst/>
          </a:prstGeom>
        </p:spPr>
      </p:pic>
      <p:pic>
        <p:nvPicPr>
          <p:cNvPr id="3" name="video4431744556">
            <a:hlinkClick r:id="" action="ppaction://media"/>
          </p:cNvPr>
          <p:cNvPicPr>
            <a:picLocks noChangeAspect="1"/>
          </p:cNvPicPr>
          <p:nvPr>
            <a:videoFile r:link="rId1"/>
            <p:extLst>
              <p:ext uri="{DAA4B4D4-6D71-4841-9C94-3DE7FCFB9230}">
                <p14:media xmlns:p14="http://schemas.microsoft.com/office/powerpoint/2010/main" r:embed="rId2">
                  <p14:trim st="2507" end="880"/>
                </p14:media>
              </p:ext>
            </p:extLst>
          </p:nvPr>
        </p:nvPicPr>
        <p:blipFill>
          <a:blip r:embed="rId7"/>
          <a:stretch>
            <a:fillRect/>
          </a:stretch>
        </p:blipFill>
        <p:spPr>
          <a:xfrm>
            <a:off x="188262" y="1066800"/>
            <a:ext cx="3429000" cy="19288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17702716"/>
      </p:ext>
    </p:extLst>
  </p:cSld>
  <p:clrMapOvr>
    <a:masterClrMapping/>
  </p:clrMapOvr>
  <p:transition spd="slow" advClick="0" advTm="40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9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Location</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1295400" y="1139590"/>
            <a:ext cx="6553200" cy="4872305"/>
          </a:xfrm>
        </p:spPr>
      </p:pic>
      <p:pic>
        <p:nvPicPr>
          <p:cNvPr id="6" name="Content Placeholder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2899" y="14044"/>
            <a:ext cx="1402044" cy="1398588"/>
          </a:xfrm>
          <a:prstGeom prst="rect">
            <a:avLst/>
          </a:prstGeom>
        </p:spPr>
      </p:pic>
      <p:pic>
        <p:nvPicPr>
          <p:cNvPr id="3" name="Slide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86750" y="5808695"/>
            <a:ext cx="406400" cy="406400"/>
          </a:xfrm>
          <a:prstGeom prst="rect">
            <a:avLst/>
          </a:prstGeom>
        </p:spPr>
      </p:pic>
    </p:spTree>
    <p:extLst>
      <p:ext uri="{BB962C8B-B14F-4D97-AF65-F5344CB8AC3E}">
        <p14:creationId xmlns:p14="http://schemas.microsoft.com/office/powerpoint/2010/main" val="1223694396"/>
      </p:ext>
    </p:extLst>
  </p:cSld>
  <p:clrMapOvr>
    <a:masterClrMapping/>
  </p:clrMapOvr>
  <p:transition spd="slow" advClick="0" advTm="80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3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Feedback</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1143000" y="1026282"/>
            <a:ext cx="6781800" cy="5042268"/>
          </a:xfrm>
        </p:spPr>
      </p:pic>
      <p:pic>
        <p:nvPicPr>
          <p:cNvPr id="6" name="Content Placeholder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2899" y="14044"/>
            <a:ext cx="1402044" cy="1398588"/>
          </a:xfrm>
          <a:prstGeom prst="rect">
            <a:avLst/>
          </a:prstGeom>
        </p:spPr>
      </p:pic>
      <p:pic>
        <p:nvPicPr>
          <p:cNvPr id="3" name="Slide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32800" y="5693681"/>
            <a:ext cx="406400" cy="406400"/>
          </a:xfrm>
          <a:prstGeom prst="rect">
            <a:avLst/>
          </a:prstGeom>
        </p:spPr>
      </p:pic>
    </p:spTree>
    <p:extLst>
      <p:ext uri="{BB962C8B-B14F-4D97-AF65-F5344CB8AC3E}">
        <p14:creationId xmlns:p14="http://schemas.microsoft.com/office/powerpoint/2010/main" val="2215418960"/>
      </p:ext>
    </p:extLst>
  </p:cSld>
  <p:clrMapOvr>
    <a:masterClrMapping/>
  </p:clrMapOvr>
  <p:transition spd="slow" advClick="0" advTm="35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Objects</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1066800" y="969626"/>
            <a:ext cx="6858000" cy="5098923"/>
          </a:xfrm>
        </p:spPr>
      </p:pic>
      <p:pic>
        <p:nvPicPr>
          <p:cNvPr id="6" name="Content Placeholder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2899" y="14044"/>
            <a:ext cx="1402044" cy="1398588"/>
          </a:xfrm>
          <a:prstGeom prst="rect">
            <a:avLst/>
          </a:prstGeom>
        </p:spPr>
      </p:pic>
      <p:pic>
        <p:nvPicPr>
          <p:cNvPr id="3" name="Slide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11029" y="5865349"/>
            <a:ext cx="406400" cy="406400"/>
          </a:xfrm>
          <a:prstGeom prst="rect">
            <a:avLst/>
          </a:prstGeom>
        </p:spPr>
      </p:pic>
    </p:spTree>
    <p:extLst>
      <p:ext uri="{BB962C8B-B14F-4D97-AF65-F5344CB8AC3E}">
        <p14:creationId xmlns:p14="http://schemas.microsoft.com/office/powerpoint/2010/main" val="2627536044"/>
      </p:ext>
    </p:extLst>
  </p:cSld>
  <p:clrMapOvr>
    <a:masterClrMapping/>
  </p:clrMapOvr>
  <p:transition spd="slow" advClick="0" advTm="35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6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Concepts Explored</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1371600" y="1295400"/>
            <a:ext cx="6484790" cy="4821442"/>
          </a:xfrm>
        </p:spPr>
      </p:pic>
      <p:pic>
        <p:nvPicPr>
          <p:cNvPr id="6" name="Content Placeholder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2899" y="14044"/>
            <a:ext cx="1402044" cy="1398588"/>
          </a:xfrm>
          <a:prstGeom prst="rect">
            <a:avLst/>
          </a:prstGeom>
        </p:spPr>
      </p:pic>
      <p:pic>
        <p:nvPicPr>
          <p:cNvPr id="3" name="Slide 1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23921" y="5710442"/>
            <a:ext cx="406400" cy="406400"/>
          </a:xfrm>
          <a:prstGeom prst="rect">
            <a:avLst/>
          </a:prstGeom>
        </p:spPr>
      </p:pic>
    </p:spTree>
    <p:extLst>
      <p:ext uri="{BB962C8B-B14F-4D97-AF65-F5344CB8AC3E}">
        <p14:creationId xmlns:p14="http://schemas.microsoft.com/office/powerpoint/2010/main" val="3542631895"/>
      </p:ext>
    </p:extLst>
  </p:cSld>
  <p:clrMapOvr>
    <a:masterClrMapping/>
  </p:clrMapOvr>
  <p:transition spd="slow" advClick="0" advTm="39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Participant Presence</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1371600" y="1432952"/>
            <a:ext cx="7101452" cy="4860945"/>
          </a:xfrm>
        </p:spPr>
      </p:pic>
      <p:pic>
        <p:nvPicPr>
          <p:cNvPr id="6" name="Content Placeholder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2899" y="14044"/>
            <a:ext cx="1402044" cy="1398588"/>
          </a:xfrm>
          <a:prstGeom prst="rect">
            <a:avLst/>
          </a:prstGeom>
        </p:spPr>
      </p:pic>
      <p:pic>
        <p:nvPicPr>
          <p:cNvPr id="5" name="Picture 4" descr="14.2 Group Member Roles | Communication in the Real World: An ..."/>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4143" y="1295400"/>
            <a:ext cx="2446343" cy="1834757"/>
          </a:xfrm>
          <a:prstGeom prst="rect">
            <a:avLst/>
          </a:prstGeom>
        </p:spPr>
      </p:pic>
      <p:sp>
        <p:nvSpPr>
          <p:cNvPr id="7" name="Oval 6"/>
          <p:cNvSpPr/>
          <p:nvPr/>
        </p:nvSpPr>
        <p:spPr>
          <a:xfrm>
            <a:off x="4292555" y="3756392"/>
            <a:ext cx="228600" cy="2631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Arrow Connector 7"/>
          <p:cNvCxnSpPr>
            <a:endCxn id="7" idx="1"/>
          </p:cNvCxnSpPr>
          <p:nvPr/>
        </p:nvCxnSpPr>
        <p:spPr>
          <a:xfrm>
            <a:off x="2362200" y="2743200"/>
            <a:ext cx="1963833" cy="1051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Slide 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36266" y="6090697"/>
            <a:ext cx="406400" cy="406400"/>
          </a:xfrm>
          <a:prstGeom prst="rect">
            <a:avLst/>
          </a:prstGeom>
        </p:spPr>
      </p:pic>
    </p:spTree>
    <p:extLst>
      <p:ext uri="{BB962C8B-B14F-4D97-AF65-F5344CB8AC3E}">
        <p14:creationId xmlns:p14="http://schemas.microsoft.com/office/powerpoint/2010/main" val="3556784625"/>
      </p:ext>
    </p:extLst>
  </p:cSld>
  <p:clrMapOvr>
    <a:masterClrMapping/>
  </p:clrMapOvr>
  <p:transition spd="slow" advClick="0" advTm="43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97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Interactive Agency and Style</a:t>
            </a:r>
          </a:p>
        </p:txBody>
      </p:sp>
      <p:pic>
        <p:nvPicPr>
          <p:cNvPr id="4" name="Content Placeholder 3"/>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1447800" y="1371600"/>
            <a:ext cx="6540163" cy="4689297"/>
          </a:xfrm>
        </p:spPr>
      </p:pic>
      <p:pic>
        <p:nvPicPr>
          <p:cNvPr id="7" name="Content Placeholder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22899" y="14044"/>
            <a:ext cx="1402044" cy="1398588"/>
          </a:xfrm>
          <a:prstGeom prst="rect">
            <a:avLst/>
          </a:prstGeom>
        </p:spPr>
      </p:pic>
      <p:pic>
        <p:nvPicPr>
          <p:cNvPr id="3" name="Picture 2" descr="The Surprising Detective Work of a Drawings Curator | The Getty Iris"/>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6792" y="1412632"/>
            <a:ext cx="2743772" cy="1829753"/>
          </a:xfrm>
          <a:prstGeom prst="rect">
            <a:avLst/>
          </a:prstGeom>
        </p:spPr>
      </p:pic>
      <p:sp>
        <p:nvSpPr>
          <p:cNvPr id="6" name="Oval 5"/>
          <p:cNvSpPr/>
          <p:nvPr/>
        </p:nvSpPr>
        <p:spPr>
          <a:xfrm>
            <a:off x="5273224" y="3832592"/>
            <a:ext cx="228600" cy="2631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Arrow Connector 7"/>
          <p:cNvCxnSpPr>
            <a:endCxn id="6" idx="1"/>
          </p:cNvCxnSpPr>
          <p:nvPr/>
        </p:nvCxnSpPr>
        <p:spPr>
          <a:xfrm>
            <a:off x="2820564" y="2514600"/>
            <a:ext cx="2486138" cy="1356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Slide 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23921" y="5791200"/>
            <a:ext cx="406400" cy="406400"/>
          </a:xfrm>
          <a:prstGeom prst="rect">
            <a:avLst/>
          </a:prstGeom>
        </p:spPr>
      </p:pic>
    </p:spTree>
    <p:extLst>
      <p:ext uri="{BB962C8B-B14F-4D97-AF65-F5344CB8AC3E}">
        <p14:creationId xmlns:p14="http://schemas.microsoft.com/office/powerpoint/2010/main" val="395928929"/>
      </p:ext>
    </p:extLst>
  </p:cSld>
  <p:clrMapOvr>
    <a:masterClrMapping/>
  </p:clrMapOvr>
  <p:transition spd="slow" advClick="0" advTm="44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9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a:t>Walkley</a:t>
            </a:r>
            <a:r>
              <a:rPr lang="en-AU" dirty="0"/>
              <a:t> scenario example</a:t>
            </a:r>
          </a:p>
        </p:txBody>
      </p:sp>
      <p:sp>
        <p:nvSpPr>
          <p:cNvPr id="3" name="Content Placeholder 2"/>
          <p:cNvSpPr>
            <a:spLocks noGrp="1"/>
          </p:cNvSpPr>
          <p:nvPr>
            <p:ph idx="1"/>
          </p:nvPr>
        </p:nvSpPr>
        <p:spPr/>
        <p:txBody>
          <a:bodyPr/>
          <a:lstStyle/>
          <a:p>
            <a:r>
              <a:rPr lang="en-US" dirty="0"/>
              <a:t>Proposed design: A role playing experience with the stowaway immersed in a virtual ship. The journalist interviewing them via a text chat. Communication via an automatic translation system (via several foreign languages). Challenge of discovering the stowaway’s story. Find documents, visa and records as the story progresses. </a:t>
            </a:r>
            <a:endParaRPr lang="en-AU" dirty="0"/>
          </a:p>
        </p:txBody>
      </p:sp>
      <p:pic>
        <p:nvPicPr>
          <p:cNvPr id="4" name="video1497196787">
            <a:hlinkClick r:id="" action="ppaction://media"/>
          </p:cNvPr>
          <p:cNvPicPr>
            <a:picLocks noChangeAspect="1"/>
          </p:cNvPicPr>
          <p:nvPr>
            <a:videoFile r:link="rId1"/>
            <p:extLst>
              <p:ext uri="{DAA4B4D4-6D71-4841-9C94-3DE7FCFB9230}">
                <p14:media xmlns:p14="http://schemas.microsoft.com/office/powerpoint/2010/main" r:embed="rId2">
                  <p14:trim st="3234" end="1900"/>
                </p14:media>
              </p:ext>
            </p:extLst>
          </p:nvPr>
        </p:nvPicPr>
        <p:blipFill>
          <a:blip r:embed="rId4"/>
          <a:stretch>
            <a:fillRect/>
          </a:stretch>
        </p:blipFill>
        <p:spPr>
          <a:xfrm>
            <a:off x="6858000" y="-69713"/>
            <a:ext cx="2299648" cy="1293552"/>
          </a:xfrm>
          <a:prstGeom prst="rect">
            <a:avLst/>
          </a:prstGeom>
        </p:spPr>
      </p:pic>
    </p:spTree>
    <p:extLst>
      <p:ext uri="{BB962C8B-B14F-4D97-AF65-F5344CB8AC3E}">
        <p14:creationId xmlns:p14="http://schemas.microsoft.com/office/powerpoint/2010/main" val="3699910542"/>
      </p:ext>
    </p:extLst>
  </p:cSld>
  <p:clrMapOvr>
    <a:masterClrMapping/>
  </p:clrMapOvr>
  <p:transition spd="slow" advClick="0" advTm="7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a:t>Walkley</a:t>
            </a:r>
            <a:r>
              <a:rPr lang="en-AU" dirty="0"/>
              <a:t> scenario example</a:t>
            </a:r>
          </a:p>
        </p:txBody>
      </p:sp>
      <p:sp>
        <p:nvSpPr>
          <p:cNvPr id="3" name="Content Placeholder 2"/>
          <p:cNvSpPr>
            <a:spLocks noGrp="1"/>
          </p:cNvSpPr>
          <p:nvPr>
            <p:ph idx="1"/>
          </p:nvPr>
        </p:nvSpPr>
        <p:spPr/>
        <p:txBody>
          <a:bodyPr/>
          <a:lstStyle/>
          <a:p>
            <a:r>
              <a:rPr lang="en-US" dirty="0"/>
              <a:t>Proposed design: A role playing experience with the stowaway immersed in a virtual ship. The journalist interviewing them via a text chat. Communication via an automatic translation system (via several foreign languages). Challenge of discovering the stowaway’s story. Find documents, visa and records as the story progresses. </a:t>
            </a:r>
            <a:endParaRPr lang="en-AU" dirty="0"/>
          </a:p>
        </p:txBody>
      </p:sp>
      <p:sp>
        <p:nvSpPr>
          <p:cNvPr id="4" name="TextBox 3"/>
          <p:cNvSpPr txBox="1"/>
          <p:nvPr/>
        </p:nvSpPr>
        <p:spPr>
          <a:xfrm>
            <a:off x="6629400" y="1981200"/>
            <a:ext cx="1721818" cy="369332"/>
          </a:xfrm>
          <a:prstGeom prst="rect">
            <a:avLst/>
          </a:prstGeom>
          <a:noFill/>
        </p:spPr>
        <p:txBody>
          <a:bodyPr wrap="none" rtlCol="0">
            <a:spAutoFit/>
          </a:bodyPr>
          <a:lstStyle/>
          <a:p>
            <a:r>
              <a:rPr lang="en-US" dirty="0">
                <a:solidFill>
                  <a:srgbClr val="FF0000"/>
                </a:solidFill>
              </a:rPr>
              <a:t>Nature of reality</a:t>
            </a:r>
            <a:endParaRPr lang="en-AU" dirty="0">
              <a:solidFill>
                <a:srgbClr val="FF0000"/>
              </a:solidFill>
            </a:endParaRPr>
          </a:p>
        </p:txBody>
      </p:sp>
      <p:sp>
        <p:nvSpPr>
          <p:cNvPr id="5" name="TextBox 4"/>
          <p:cNvSpPr txBox="1"/>
          <p:nvPr/>
        </p:nvSpPr>
        <p:spPr>
          <a:xfrm>
            <a:off x="1524000" y="2895600"/>
            <a:ext cx="1721818" cy="369332"/>
          </a:xfrm>
          <a:prstGeom prst="rect">
            <a:avLst/>
          </a:prstGeom>
          <a:noFill/>
        </p:spPr>
        <p:txBody>
          <a:bodyPr wrap="none" rtlCol="0">
            <a:spAutoFit/>
          </a:bodyPr>
          <a:lstStyle/>
          <a:p>
            <a:r>
              <a:rPr lang="en-US" dirty="0">
                <a:solidFill>
                  <a:srgbClr val="FF0000"/>
                </a:solidFill>
              </a:rPr>
              <a:t>Nature of reality</a:t>
            </a:r>
            <a:endParaRPr lang="en-AU" dirty="0">
              <a:solidFill>
                <a:srgbClr val="FF0000"/>
              </a:solidFill>
            </a:endParaRPr>
          </a:p>
        </p:txBody>
      </p:sp>
      <p:sp>
        <p:nvSpPr>
          <p:cNvPr id="6" name="TextBox 5"/>
          <p:cNvSpPr txBox="1"/>
          <p:nvPr/>
        </p:nvSpPr>
        <p:spPr>
          <a:xfrm>
            <a:off x="3581400" y="3886200"/>
            <a:ext cx="2789482" cy="369332"/>
          </a:xfrm>
          <a:prstGeom prst="rect">
            <a:avLst/>
          </a:prstGeom>
          <a:noFill/>
        </p:spPr>
        <p:txBody>
          <a:bodyPr wrap="none" rtlCol="0">
            <a:spAutoFit/>
          </a:bodyPr>
          <a:lstStyle/>
          <a:p>
            <a:r>
              <a:rPr lang="en-US" dirty="0">
                <a:solidFill>
                  <a:srgbClr val="FF0000"/>
                </a:solidFill>
              </a:rPr>
              <a:t>Interactive agency and style</a:t>
            </a:r>
            <a:endParaRPr lang="en-AU" dirty="0">
              <a:solidFill>
                <a:srgbClr val="FF0000"/>
              </a:solidFill>
            </a:endParaRPr>
          </a:p>
        </p:txBody>
      </p:sp>
      <p:sp>
        <p:nvSpPr>
          <p:cNvPr id="7" name="TextBox 6"/>
          <p:cNvSpPr txBox="1"/>
          <p:nvPr/>
        </p:nvSpPr>
        <p:spPr>
          <a:xfrm>
            <a:off x="1371600" y="2440855"/>
            <a:ext cx="1705788" cy="369332"/>
          </a:xfrm>
          <a:prstGeom prst="rect">
            <a:avLst/>
          </a:prstGeom>
          <a:noFill/>
        </p:spPr>
        <p:txBody>
          <a:bodyPr wrap="none" rtlCol="0">
            <a:spAutoFit/>
          </a:bodyPr>
          <a:lstStyle/>
          <a:p>
            <a:r>
              <a:rPr lang="en-US" dirty="0">
                <a:solidFill>
                  <a:srgbClr val="FF0000"/>
                </a:solidFill>
              </a:rPr>
              <a:t>Location/setting</a:t>
            </a:r>
            <a:endParaRPr lang="en-AU" dirty="0">
              <a:solidFill>
                <a:srgbClr val="FF0000"/>
              </a:solidFill>
            </a:endParaRPr>
          </a:p>
        </p:txBody>
      </p:sp>
      <p:sp>
        <p:nvSpPr>
          <p:cNvPr id="8" name="TextBox 7"/>
          <p:cNvSpPr txBox="1"/>
          <p:nvPr/>
        </p:nvSpPr>
        <p:spPr>
          <a:xfrm>
            <a:off x="5768491" y="4439313"/>
            <a:ext cx="893193" cy="369332"/>
          </a:xfrm>
          <a:prstGeom prst="rect">
            <a:avLst/>
          </a:prstGeom>
          <a:noFill/>
        </p:spPr>
        <p:txBody>
          <a:bodyPr wrap="none" rtlCol="0">
            <a:spAutoFit/>
          </a:bodyPr>
          <a:lstStyle/>
          <a:p>
            <a:r>
              <a:rPr lang="en-US" dirty="0">
                <a:solidFill>
                  <a:srgbClr val="FF0000"/>
                </a:solidFill>
              </a:rPr>
              <a:t>Objects</a:t>
            </a:r>
            <a:endParaRPr lang="en-AU" dirty="0">
              <a:solidFill>
                <a:srgbClr val="FF0000"/>
              </a:solidFill>
            </a:endParaRPr>
          </a:p>
        </p:txBody>
      </p:sp>
      <p:sp>
        <p:nvSpPr>
          <p:cNvPr id="9" name="TextBox 8"/>
          <p:cNvSpPr txBox="1"/>
          <p:nvPr/>
        </p:nvSpPr>
        <p:spPr>
          <a:xfrm>
            <a:off x="4800600" y="2971409"/>
            <a:ext cx="2106218" cy="369332"/>
          </a:xfrm>
          <a:prstGeom prst="rect">
            <a:avLst/>
          </a:prstGeom>
          <a:noFill/>
        </p:spPr>
        <p:txBody>
          <a:bodyPr wrap="none" rtlCol="0">
            <a:spAutoFit/>
          </a:bodyPr>
          <a:lstStyle/>
          <a:p>
            <a:r>
              <a:rPr lang="en-US" dirty="0">
                <a:solidFill>
                  <a:srgbClr val="FF0000"/>
                </a:solidFill>
              </a:rPr>
              <a:t>Participant presence</a:t>
            </a:r>
            <a:endParaRPr lang="en-AU" dirty="0">
              <a:solidFill>
                <a:srgbClr val="FF0000"/>
              </a:solidFill>
            </a:endParaRPr>
          </a:p>
        </p:txBody>
      </p:sp>
      <p:sp>
        <p:nvSpPr>
          <p:cNvPr id="10" name="TextBox 9"/>
          <p:cNvSpPr txBox="1"/>
          <p:nvPr/>
        </p:nvSpPr>
        <p:spPr>
          <a:xfrm>
            <a:off x="1676400" y="4457065"/>
            <a:ext cx="1927644" cy="369332"/>
          </a:xfrm>
          <a:prstGeom prst="rect">
            <a:avLst/>
          </a:prstGeom>
          <a:noFill/>
        </p:spPr>
        <p:txBody>
          <a:bodyPr wrap="none" rtlCol="0">
            <a:spAutoFit/>
          </a:bodyPr>
          <a:lstStyle/>
          <a:p>
            <a:r>
              <a:rPr lang="en-US" dirty="0">
                <a:solidFill>
                  <a:srgbClr val="FF0000"/>
                </a:solidFill>
              </a:rPr>
              <a:t>Concepts explored</a:t>
            </a:r>
            <a:endParaRPr lang="en-AU" dirty="0">
              <a:solidFill>
                <a:srgbClr val="FF0000"/>
              </a:solidFill>
            </a:endParaRPr>
          </a:p>
        </p:txBody>
      </p:sp>
      <p:sp>
        <p:nvSpPr>
          <p:cNvPr id="11" name="TextBox 10"/>
          <p:cNvSpPr txBox="1"/>
          <p:nvPr/>
        </p:nvSpPr>
        <p:spPr>
          <a:xfrm>
            <a:off x="4236476" y="2479542"/>
            <a:ext cx="1074140" cy="369332"/>
          </a:xfrm>
          <a:prstGeom prst="rect">
            <a:avLst/>
          </a:prstGeom>
          <a:noFill/>
        </p:spPr>
        <p:txBody>
          <a:bodyPr wrap="none" rtlCol="0">
            <a:spAutoFit/>
          </a:bodyPr>
          <a:lstStyle/>
          <a:p>
            <a:r>
              <a:rPr lang="en-US" dirty="0">
                <a:solidFill>
                  <a:srgbClr val="FF0000"/>
                </a:solidFill>
              </a:rPr>
              <a:t>Feedback</a:t>
            </a:r>
            <a:endParaRPr lang="en-AU" dirty="0">
              <a:solidFill>
                <a:srgbClr val="FF0000"/>
              </a:solidFill>
            </a:endParaRPr>
          </a:p>
        </p:txBody>
      </p:sp>
      <p:sp>
        <p:nvSpPr>
          <p:cNvPr id="12" name="TextBox 11"/>
          <p:cNvSpPr txBox="1"/>
          <p:nvPr/>
        </p:nvSpPr>
        <p:spPr>
          <a:xfrm>
            <a:off x="3604044" y="5401046"/>
            <a:ext cx="2789482" cy="369332"/>
          </a:xfrm>
          <a:prstGeom prst="rect">
            <a:avLst/>
          </a:prstGeom>
          <a:noFill/>
        </p:spPr>
        <p:txBody>
          <a:bodyPr wrap="none" rtlCol="0">
            <a:spAutoFit/>
          </a:bodyPr>
          <a:lstStyle/>
          <a:p>
            <a:r>
              <a:rPr lang="en-US" dirty="0">
                <a:solidFill>
                  <a:srgbClr val="FF0000"/>
                </a:solidFill>
              </a:rPr>
              <a:t>Interactive agency and style</a:t>
            </a:r>
            <a:endParaRPr lang="en-AU" dirty="0">
              <a:solidFill>
                <a:srgbClr val="FF0000"/>
              </a:solidFill>
            </a:endParaRPr>
          </a:p>
        </p:txBody>
      </p:sp>
      <p:pic>
        <p:nvPicPr>
          <p:cNvPr id="13" name="Content Placeholder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145827" y="-12059"/>
            <a:ext cx="1707887" cy="1697925"/>
          </a:xfrm>
          <a:prstGeom prst="rect">
            <a:avLst/>
          </a:prstGeom>
        </p:spPr>
      </p:pic>
      <p:pic>
        <p:nvPicPr>
          <p:cNvPr id="14" name="video5497196787">
            <a:hlinkClick r:id="" action="ppaction://media"/>
          </p:cNvPr>
          <p:cNvPicPr>
            <a:picLocks noChangeAspect="1"/>
          </p:cNvPicPr>
          <p:nvPr>
            <a:videoFile r:link="rId1"/>
            <p:extLst>
              <p:ext uri="{DAA4B4D4-6D71-4841-9C94-3DE7FCFB9230}">
                <p14:media xmlns:p14="http://schemas.microsoft.com/office/powerpoint/2010/main" r:embed="rId2">
                  <p14:trim st="2772" end="1967"/>
                </p14:media>
              </p:ext>
            </p:extLst>
          </p:nvPr>
        </p:nvPicPr>
        <p:blipFill>
          <a:blip r:embed="rId6"/>
          <a:stretch>
            <a:fillRect/>
          </a:stretch>
        </p:blipFill>
        <p:spPr>
          <a:xfrm>
            <a:off x="185702" y="5463061"/>
            <a:ext cx="2371796" cy="1334135"/>
          </a:xfrm>
          <a:prstGeom prst="rect">
            <a:avLst/>
          </a:prstGeom>
        </p:spPr>
      </p:pic>
    </p:spTree>
    <p:extLst>
      <p:ext uri="{BB962C8B-B14F-4D97-AF65-F5344CB8AC3E}">
        <p14:creationId xmlns:p14="http://schemas.microsoft.com/office/powerpoint/2010/main" val="4128397927"/>
      </p:ext>
    </p:extLst>
  </p:cSld>
  <p:clrMapOvr>
    <a:masterClrMapping/>
  </p:clrMapOvr>
  <p:transition spd="slow" advClick="0" advTm="20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33"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Discussion/ Conclusion</a:t>
            </a:r>
          </a:p>
        </p:txBody>
      </p:sp>
      <p:sp>
        <p:nvSpPr>
          <p:cNvPr id="3" name="Content Placeholder 2"/>
          <p:cNvSpPr>
            <a:spLocks noGrp="1"/>
          </p:cNvSpPr>
          <p:nvPr>
            <p:ph idx="1"/>
          </p:nvPr>
        </p:nvSpPr>
        <p:spPr/>
        <p:txBody>
          <a:bodyPr vert="horz" lIns="91440" tIns="45720" rIns="91440" bIns="45720" rtlCol="0" anchor="t">
            <a:noAutofit/>
          </a:bodyPr>
          <a:lstStyle/>
          <a:p>
            <a:r>
              <a:rPr lang="en-AU" dirty="0">
                <a:cs typeface="Calibri"/>
              </a:rPr>
              <a:t>Understand design interpretation, seven dimensions</a:t>
            </a:r>
          </a:p>
          <a:p>
            <a:r>
              <a:rPr lang="en-AU" dirty="0">
                <a:ea typeface="+mn-lt"/>
                <a:cs typeface="+mn-lt"/>
              </a:rPr>
              <a:t>Seven dimensions summarise rich and diversity of AR/VR applications</a:t>
            </a:r>
          </a:p>
          <a:p>
            <a:r>
              <a:rPr lang="en-AU" dirty="0">
                <a:cs typeface="Calibri"/>
              </a:rPr>
              <a:t>Project clients are active designers</a:t>
            </a:r>
          </a:p>
        </p:txBody>
      </p:sp>
      <p:pic>
        <p:nvPicPr>
          <p:cNvPr id="4" name="video2488163458">
            <a:hlinkClick r:id="" action="ppaction://media"/>
          </p:cNvPr>
          <p:cNvPicPr>
            <a:picLocks noChangeAspect="1"/>
          </p:cNvPicPr>
          <p:nvPr>
            <a:videoFile r:link="rId1"/>
            <p:extLst>
              <p:ext uri="{DAA4B4D4-6D71-4841-9C94-3DE7FCFB9230}">
                <p14:media xmlns:p14="http://schemas.microsoft.com/office/powerpoint/2010/main" r:embed="rId2">
                  <p14:trim st="1389"/>
                </p14:media>
              </p:ext>
            </p:extLst>
          </p:nvPr>
        </p:nvPicPr>
        <p:blipFill>
          <a:blip r:embed="rId5"/>
          <a:stretch>
            <a:fillRect/>
          </a:stretch>
        </p:blipFill>
        <p:spPr>
          <a:xfrm>
            <a:off x="2590800" y="4267200"/>
            <a:ext cx="4064000" cy="2286000"/>
          </a:xfrm>
          <a:prstGeom prst="rect">
            <a:avLst/>
          </a:prstGeom>
        </p:spPr>
      </p:pic>
    </p:spTree>
    <p:extLst>
      <p:ext uri="{BB962C8B-B14F-4D97-AF65-F5344CB8AC3E}">
        <p14:creationId xmlns:p14="http://schemas.microsoft.com/office/powerpoint/2010/main" val="2424023400"/>
      </p:ext>
    </p:extLst>
  </p:cSld>
  <p:clrMapOvr>
    <a:masterClrMapping/>
  </p:clrMapOvr>
  <p:transition spd="slow" advClick="0" advTm="62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7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962" y="2025616"/>
            <a:ext cx="5486400" cy="566738"/>
          </a:xfrm>
        </p:spPr>
        <p:txBody>
          <a:bodyPr>
            <a:noAutofit/>
          </a:bodyPr>
          <a:lstStyle/>
          <a:p>
            <a:pPr algn="ctr"/>
            <a:r>
              <a:rPr lang="en-AU" sz="3200" dirty="0"/>
              <a:t>Questions?</a:t>
            </a:r>
          </a:p>
        </p:txBody>
      </p:sp>
      <p:pic>
        <p:nvPicPr>
          <p:cNvPr id="5" name="Picture Placeholder 4" descr="Styles Research: A Big List of Questions"/>
          <p:cNvPicPr>
            <a:picLocks noGrp="1" noChangeAspect="1"/>
          </p:cNvPicPr>
          <p:nvPr>
            <p:ph type="pic" idx="1"/>
          </p:nvPr>
        </p:nvPicPr>
        <p:blipFill>
          <a:blip r:embed="rId2" cstate="email">
            <a:extLst>
              <a:ext uri="{28A0092B-C50C-407E-A947-70E740481C1C}">
                <a14:useLocalDpi xmlns:a14="http://schemas.microsoft.com/office/drawing/2010/main" val="0"/>
              </a:ext>
            </a:extLst>
          </a:blip>
          <a:srcRect/>
          <a:stretch>
            <a:fillRect/>
          </a:stretch>
        </p:blipFill>
        <p:spPr>
          <a:xfrm>
            <a:off x="3668764" y="673898"/>
            <a:ext cx="1751786" cy="1315367"/>
          </a:xfrm>
        </p:spPr>
      </p:pic>
      <p:sp>
        <p:nvSpPr>
          <p:cNvPr id="4" name="Text Placeholder 3"/>
          <p:cNvSpPr>
            <a:spLocks noGrp="1"/>
          </p:cNvSpPr>
          <p:nvPr>
            <p:ph type="body" sz="half" idx="2"/>
          </p:nvPr>
        </p:nvSpPr>
        <p:spPr>
          <a:xfrm>
            <a:off x="1792288" y="2622916"/>
            <a:ext cx="5792014" cy="3549284"/>
          </a:xfrm>
        </p:spPr>
        <p:txBody>
          <a:bodyPr vert="horz" lIns="91440" tIns="45720" rIns="91440" bIns="45720" rtlCol="0" anchor="t">
            <a:normAutofit/>
          </a:bodyPr>
          <a:lstStyle/>
          <a:p>
            <a:pPr algn="ctr">
              <a:lnSpc>
                <a:spcPct val="90000"/>
              </a:lnSpc>
              <a:spcBef>
                <a:spcPts val="1000"/>
              </a:spcBef>
            </a:pPr>
            <a:r>
              <a:rPr lang="en-US" dirty="0">
                <a:latin typeface="Georgia"/>
                <a:cs typeface="Calibri"/>
              </a:rPr>
              <a:t>Shaun </a:t>
            </a:r>
            <a:r>
              <a:rPr lang="en-US" dirty="0" err="1">
                <a:latin typeface="Georgia"/>
                <a:cs typeface="Calibri"/>
              </a:rPr>
              <a:t>Bangay</a:t>
            </a:r>
            <a:r>
              <a:rPr lang="en-US" dirty="0">
                <a:latin typeface="Georgia"/>
                <a:cs typeface="Calibri"/>
              </a:rPr>
              <a:t>, Sophie McKenzie </a:t>
            </a:r>
            <a:endParaRPr lang="en-US" dirty="0">
              <a:ea typeface="+mn-lt"/>
              <a:cs typeface="+mn-lt"/>
            </a:endParaRPr>
          </a:p>
          <a:p>
            <a:pPr algn="ctr">
              <a:lnSpc>
                <a:spcPct val="90000"/>
              </a:lnSpc>
              <a:spcBef>
                <a:spcPts val="1000"/>
              </a:spcBef>
            </a:pPr>
            <a:r>
              <a:rPr lang="en-US" dirty="0">
                <a:latin typeface="Georgia"/>
                <a:cs typeface="Calibri"/>
              </a:rPr>
              <a:t>School of Information Technology</a:t>
            </a:r>
            <a:endParaRPr lang="en-US" dirty="0">
              <a:ea typeface="+mn-lt"/>
              <a:cs typeface="+mn-lt"/>
            </a:endParaRPr>
          </a:p>
          <a:p>
            <a:pPr algn="ctr">
              <a:lnSpc>
                <a:spcPct val="90000"/>
              </a:lnSpc>
              <a:spcBef>
                <a:spcPts val="1000"/>
              </a:spcBef>
            </a:pPr>
            <a:r>
              <a:rPr lang="en-US" dirty="0">
                <a:latin typeface="Georgia"/>
                <a:cs typeface="Calibri"/>
              </a:rPr>
              <a:t>Deakin University, </a:t>
            </a:r>
            <a:endParaRPr lang="en-US" dirty="0">
              <a:ea typeface="+mn-lt"/>
              <a:cs typeface="+mn-lt"/>
            </a:endParaRPr>
          </a:p>
          <a:p>
            <a:pPr algn="ctr">
              <a:lnSpc>
                <a:spcPct val="90000"/>
              </a:lnSpc>
              <a:spcBef>
                <a:spcPts val="1000"/>
              </a:spcBef>
            </a:pPr>
            <a:r>
              <a:rPr lang="en-US" dirty="0">
                <a:latin typeface="Georgia"/>
                <a:cs typeface="Calibri"/>
              </a:rPr>
              <a:t>Geelong, Australia</a:t>
            </a:r>
            <a:endParaRPr lang="en-US" dirty="0">
              <a:ea typeface="+mn-lt"/>
              <a:cs typeface="+mn-lt"/>
            </a:endParaRPr>
          </a:p>
          <a:p>
            <a:pPr algn="ctr">
              <a:lnSpc>
                <a:spcPct val="90000"/>
              </a:lnSpc>
              <a:spcBef>
                <a:spcPts val="1000"/>
              </a:spcBef>
            </a:pPr>
            <a:r>
              <a:rPr lang="en-US" dirty="0">
                <a:latin typeface="Georgia"/>
                <a:cs typeface="Calibri"/>
                <a:hlinkClick r:id="rId3"/>
              </a:rPr>
              <a:t>shaun.bangay@deakin.edu.au</a:t>
            </a:r>
            <a:endParaRPr lang="en-US">
              <a:ea typeface="+mn-lt"/>
              <a:cs typeface="+mn-lt"/>
            </a:endParaRPr>
          </a:p>
          <a:p>
            <a:pPr algn="ctr">
              <a:lnSpc>
                <a:spcPct val="90000"/>
              </a:lnSpc>
              <a:spcBef>
                <a:spcPts val="1000"/>
              </a:spcBef>
            </a:pPr>
            <a:r>
              <a:rPr lang="en-US" dirty="0">
                <a:latin typeface="Georgia"/>
                <a:cs typeface="Calibri"/>
                <a:hlinkClick r:id="rId4"/>
              </a:rPr>
              <a:t>sophie.mckenzie@deakin.edu.au</a:t>
            </a:r>
            <a:endParaRPr lang="en-AU">
              <a:cs typeface="Calibri"/>
            </a:endParaRPr>
          </a:p>
        </p:txBody>
      </p:sp>
    </p:spTree>
    <p:extLst>
      <p:ext uri="{BB962C8B-B14F-4D97-AF65-F5344CB8AC3E}">
        <p14:creationId xmlns:p14="http://schemas.microsoft.com/office/powerpoint/2010/main" val="3606957080"/>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p:txBody>
          <a:bodyPr/>
          <a:lstStyle/>
          <a:p>
            <a:pPr>
              <a:defRPr/>
            </a:pPr>
            <a:r>
              <a:rPr lang="en-US" dirty="0"/>
              <a:t>References</a:t>
            </a:r>
          </a:p>
        </p:txBody>
      </p:sp>
      <p:sp>
        <p:nvSpPr>
          <p:cNvPr id="618499" name="Rectangle 3"/>
          <p:cNvSpPr>
            <a:spLocks noGrp="1" noChangeArrowheads="1"/>
          </p:cNvSpPr>
          <p:nvPr>
            <p:ph type="body" idx="1"/>
            <p:custDataLst>
              <p:tags r:id="rId3"/>
            </p:custDataLst>
          </p:nvPr>
        </p:nvSpPr>
        <p:spPr/>
        <p:txBody>
          <a:bodyPr vert="horz" lIns="91440" tIns="45720" rIns="91440" bIns="45720" rtlCol="0" anchor="t">
            <a:normAutofit fontScale="25000" lnSpcReduction="20000"/>
          </a:bodyPr>
          <a:lstStyle/>
          <a:p>
            <a:pPr fontAlgn="base"/>
            <a:r>
              <a:rPr lang="en-AU" dirty="0"/>
              <a:t>[</a:t>
            </a:r>
            <a:r>
              <a:rPr lang="en-AU" dirty="0" err="1"/>
              <a:t>Aluri</a:t>
            </a:r>
            <a:r>
              <a:rPr lang="en-AU" dirty="0"/>
              <a:t>, 2017] </a:t>
            </a:r>
            <a:r>
              <a:rPr lang="en-AU" dirty="0" err="1"/>
              <a:t>Aluri</a:t>
            </a:r>
            <a:r>
              <a:rPr lang="en-AU" dirty="0"/>
              <a:t>, A. (2017). Mobile augmented reality (mar) game as a travel guide: insights from </a:t>
            </a:r>
            <a:r>
              <a:rPr lang="en-AU" dirty="0" err="1"/>
              <a:t>pokemon</a:t>
            </a:r>
            <a:r>
              <a:rPr lang="en-AU" dirty="0"/>
              <a:t> go. </a:t>
            </a:r>
            <a:r>
              <a:rPr lang="en-AU" i="1" dirty="0"/>
              <a:t>Journal of Hospitality and Tourism Technology</a:t>
            </a:r>
            <a:r>
              <a:rPr lang="en-AU" dirty="0"/>
              <a:t>, </a:t>
            </a:r>
            <a:r>
              <a:rPr lang="en-AU" i="1" dirty="0"/>
              <a:t>8</a:t>
            </a:r>
            <a:r>
              <a:rPr lang="en-AU" dirty="0"/>
              <a:t>(1), 55–72, https://doi.org/10.1108/ Jhtt-12-2016-0087. </a:t>
            </a:r>
          </a:p>
          <a:p>
            <a:pPr fontAlgn="base"/>
            <a:r>
              <a:rPr lang="en-AU" dirty="0"/>
              <a:t>[</a:t>
            </a:r>
            <a:r>
              <a:rPr lang="en-AU" dirty="0" err="1"/>
              <a:t>Avouris</a:t>
            </a:r>
            <a:r>
              <a:rPr lang="en-AU" dirty="0"/>
              <a:t> and </a:t>
            </a:r>
            <a:r>
              <a:rPr lang="en-AU" dirty="0" err="1"/>
              <a:t>Yiannoutsou</a:t>
            </a:r>
            <a:r>
              <a:rPr lang="en-AU" dirty="0"/>
              <a:t>, 2012] </a:t>
            </a:r>
            <a:r>
              <a:rPr lang="en-AU" dirty="0" err="1"/>
              <a:t>Avouris</a:t>
            </a:r>
            <a:r>
              <a:rPr lang="en-AU" dirty="0"/>
              <a:t>, N. &amp; </a:t>
            </a:r>
            <a:r>
              <a:rPr lang="en-AU" dirty="0" err="1"/>
              <a:t>Yiannoutsou</a:t>
            </a:r>
            <a:r>
              <a:rPr lang="en-AU" dirty="0"/>
              <a:t>, N. (2012). A review of mobile location-based games for learning across physical and virtual spaces. </a:t>
            </a:r>
            <a:r>
              <a:rPr lang="en-AU" i="1" dirty="0"/>
              <a:t>Journal of Universal Computer Science</a:t>
            </a:r>
            <a:r>
              <a:rPr lang="en-AU" dirty="0"/>
              <a:t>, </a:t>
            </a:r>
            <a:r>
              <a:rPr lang="en-AU" i="1" dirty="0"/>
              <a:t>18</a:t>
            </a:r>
            <a:r>
              <a:rPr lang="en-AU" dirty="0"/>
              <a:t>(15), 2120–2142, https://doi.org/10.3217/jucs-018-15-2120. </a:t>
            </a:r>
          </a:p>
          <a:p>
            <a:pPr fontAlgn="base"/>
            <a:r>
              <a:rPr lang="en-AU" dirty="0"/>
              <a:t>[Azuma et al., 2001] Azuma, R., </a:t>
            </a:r>
            <a:r>
              <a:rPr lang="en-AU" dirty="0" err="1"/>
              <a:t>Baillot</a:t>
            </a:r>
            <a:r>
              <a:rPr lang="en-AU" dirty="0"/>
              <a:t>, Y., </a:t>
            </a:r>
            <a:r>
              <a:rPr lang="en-AU" dirty="0" err="1"/>
              <a:t>Behringer</a:t>
            </a:r>
            <a:r>
              <a:rPr lang="en-AU" dirty="0"/>
              <a:t>, R., </a:t>
            </a:r>
            <a:r>
              <a:rPr lang="en-AU" dirty="0" err="1"/>
              <a:t>Feiner</a:t>
            </a:r>
            <a:r>
              <a:rPr lang="en-AU" dirty="0"/>
              <a:t>, S., </a:t>
            </a:r>
            <a:r>
              <a:rPr lang="en-AU" dirty="0" err="1"/>
              <a:t>Julier</a:t>
            </a:r>
            <a:r>
              <a:rPr lang="en-AU" dirty="0"/>
              <a:t>, S., &amp; </a:t>
            </a:r>
            <a:r>
              <a:rPr lang="en-AU" dirty="0" err="1"/>
              <a:t>MacIntyre</a:t>
            </a:r>
            <a:r>
              <a:rPr lang="en-AU" dirty="0"/>
              <a:t>, B. (2001). </a:t>
            </a:r>
          </a:p>
          <a:p>
            <a:pPr fontAlgn="base"/>
            <a:r>
              <a:rPr lang="en-AU" dirty="0"/>
              <a:t>Recent advances in augmented reality. </a:t>
            </a:r>
            <a:r>
              <a:rPr lang="en-AU" i="1" dirty="0"/>
              <a:t>IEEE Computer Graphics and Applications</a:t>
            </a:r>
            <a:r>
              <a:rPr lang="en-AU" dirty="0"/>
              <a:t>, </a:t>
            </a:r>
            <a:r>
              <a:rPr lang="en-AU" i="1" dirty="0"/>
              <a:t>21</a:t>
            </a:r>
            <a:r>
              <a:rPr lang="en-AU" dirty="0"/>
              <a:t>(6), 34–47, https: //doi.org/10.1109/38.963459. </a:t>
            </a:r>
          </a:p>
          <a:p>
            <a:pPr fontAlgn="base"/>
            <a:r>
              <a:rPr lang="en-AU" dirty="0"/>
              <a:t>[Azuma, 1997] Azuma, R. T. (1997). A survey of augmented reality. </a:t>
            </a:r>
            <a:r>
              <a:rPr lang="en-AU" i="1" dirty="0"/>
              <a:t>Presence: </a:t>
            </a:r>
            <a:r>
              <a:rPr lang="en-AU" i="1" dirty="0" err="1"/>
              <a:t>Teleoper</a:t>
            </a:r>
            <a:r>
              <a:rPr lang="en-AU" i="1" dirty="0"/>
              <a:t>. Virtual Environ.</a:t>
            </a:r>
            <a:r>
              <a:rPr lang="en-AU" dirty="0"/>
              <a:t>, </a:t>
            </a:r>
            <a:r>
              <a:rPr lang="en-AU" i="1" dirty="0"/>
              <a:t>6</a:t>
            </a:r>
            <a:r>
              <a:rPr lang="en-AU" dirty="0"/>
              <a:t>(4), 355–385, https://doi.org/10.1162/pres.1997.6.4.355. </a:t>
            </a:r>
          </a:p>
          <a:p>
            <a:pPr fontAlgn="base"/>
            <a:r>
              <a:rPr lang="en-AU" dirty="0"/>
              <a:t>[Barfield et al., 1995] Barfield, W., Rosenberg, C., &amp; </a:t>
            </a:r>
            <a:r>
              <a:rPr lang="en-AU" dirty="0" err="1"/>
              <a:t>Lotens</a:t>
            </a:r>
            <a:r>
              <a:rPr lang="en-AU" dirty="0"/>
              <a:t>, W. A. (1995). </a:t>
            </a:r>
            <a:r>
              <a:rPr lang="en-AU" i="1" dirty="0"/>
              <a:t>Virtual Environments and Advanced Interface Design</a:t>
            </a:r>
            <a:r>
              <a:rPr lang="en-AU" dirty="0"/>
              <a:t>, chapter Augmented-reality Displays, (pp. 542–575). Oxford University Press, Inc.: New York, NY, USA. </a:t>
            </a:r>
          </a:p>
          <a:p>
            <a:pPr fontAlgn="base"/>
            <a:r>
              <a:rPr lang="en-AU" dirty="0"/>
              <a:t>[</a:t>
            </a:r>
            <a:r>
              <a:rPr lang="en-AU" dirty="0" err="1"/>
              <a:t>Benford</a:t>
            </a:r>
            <a:r>
              <a:rPr lang="en-AU" dirty="0"/>
              <a:t> et al., 2006] </a:t>
            </a:r>
            <a:r>
              <a:rPr lang="en-AU" dirty="0" err="1"/>
              <a:t>Benford</a:t>
            </a:r>
            <a:r>
              <a:rPr lang="en-AU" dirty="0"/>
              <a:t>, S., Crabtree, A., Reeves, S., Sheridan, J., Dix, A., </a:t>
            </a:r>
            <a:r>
              <a:rPr lang="en-AU" dirty="0" err="1"/>
              <a:t>Flintham</a:t>
            </a:r>
            <a:r>
              <a:rPr lang="en-AU" dirty="0"/>
              <a:t>, M., &amp; </a:t>
            </a:r>
            <a:r>
              <a:rPr lang="en-AU" dirty="0" err="1"/>
              <a:t>Drozd</a:t>
            </a:r>
            <a:r>
              <a:rPr lang="en-AU" dirty="0"/>
              <a:t>, A. (2006). The frame of the game: Blurring the boundary between fiction and reality in mobile experiences. </a:t>
            </a:r>
          </a:p>
          <a:p>
            <a:pPr fontAlgn="base"/>
            <a:r>
              <a:rPr lang="en-AU" i="1" dirty="0"/>
              <a:t>ACM Conference on Human Factors in Computing Systems (CHI)</a:t>
            </a:r>
            <a:r>
              <a:rPr lang="en-AU" dirty="0"/>
              <a:t>, (pp. 427–436)., https://doi.org/10. 1145/1124772.1124836. </a:t>
            </a:r>
          </a:p>
          <a:p>
            <a:pPr fontAlgn="base"/>
            <a:r>
              <a:rPr lang="en-AU" dirty="0"/>
              <a:t>[</a:t>
            </a:r>
            <a:r>
              <a:rPr lang="en-AU" dirty="0" err="1"/>
              <a:t>Bonfert</a:t>
            </a:r>
            <a:r>
              <a:rPr lang="en-AU" dirty="0"/>
              <a:t> et al., 2017] </a:t>
            </a:r>
            <a:r>
              <a:rPr lang="en-AU" dirty="0" err="1"/>
              <a:t>Bonfert</a:t>
            </a:r>
            <a:r>
              <a:rPr lang="en-AU" dirty="0"/>
              <a:t>, M., </a:t>
            </a:r>
            <a:r>
              <a:rPr lang="en-AU" dirty="0" err="1"/>
              <a:t>Lehne</a:t>
            </a:r>
            <a:r>
              <a:rPr lang="en-AU" dirty="0"/>
              <a:t>, I., </a:t>
            </a:r>
            <a:r>
              <a:rPr lang="en-AU" dirty="0" err="1"/>
              <a:t>Morawe</a:t>
            </a:r>
            <a:r>
              <a:rPr lang="en-AU" dirty="0"/>
              <a:t>, R., </a:t>
            </a:r>
            <a:r>
              <a:rPr lang="en-AU" dirty="0" err="1"/>
              <a:t>Cahnbley</a:t>
            </a:r>
            <a:r>
              <a:rPr lang="en-AU" dirty="0"/>
              <a:t>, M., </a:t>
            </a:r>
            <a:r>
              <a:rPr lang="en-AU" dirty="0" err="1"/>
              <a:t>Zachmann</a:t>
            </a:r>
            <a:r>
              <a:rPr lang="en-AU" dirty="0"/>
              <a:t>, G., &amp; </a:t>
            </a:r>
            <a:r>
              <a:rPr lang="en-AU" dirty="0" err="1"/>
              <a:t>Schoning</a:t>
            </a:r>
            <a:r>
              <a:rPr lang="en-AU" dirty="0"/>
              <a:t>, J. </a:t>
            </a:r>
          </a:p>
          <a:p>
            <a:pPr fontAlgn="base"/>
            <a:r>
              <a:rPr lang="en-AU" dirty="0"/>
              <a:t>(2017). Augmented invaders: A mixed reality multiplayer outdoor game. In </a:t>
            </a:r>
            <a:r>
              <a:rPr lang="en-AU" i="1" dirty="0"/>
              <a:t>Proceedings of the 23rd ACM Symposium on Virtual Reality Software and Technology – VRST ’17</a:t>
            </a:r>
            <a:r>
              <a:rPr lang="en-AU" dirty="0"/>
              <a:t>, VRST ’17 (pp. 7–8). New York, USA: https://doi.org/10.1145/3139131.3141208. </a:t>
            </a:r>
          </a:p>
          <a:p>
            <a:pPr fontAlgn="base"/>
            <a:r>
              <a:rPr lang="en-AU" dirty="0"/>
              <a:t>[</a:t>
            </a:r>
            <a:r>
              <a:rPr lang="en-AU" dirty="0" err="1"/>
              <a:t>Brederode</a:t>
            </a:r>
            <a:r>
              <a:rPr lang="en-AU" dirty="0"/>
              <a:t> et al., 2005] </a:t>
            </a:r>
            <a:r>
              <a:rPr lang="en-AU" dirty="0" err="1"/>
              <a:t>Brederode</a:t>
            </a:r>
            <a:r>
              <a:rPr lang="en-AU" dirty="0"/>
              <a:t>, B., Markopoulos, P., </a:t>
            </a:r>
            <a:r>
              <a:rPr lang="en-AU" dirty="0" err="1"/>
              <a:t>Gielen</a:t>
            </a:r>
            <a:r>
              <a:rPr lang="en-AU" dirty="0"/>
              <a:t>, M., </a:t>
            </a:r>
            <a:r>
              <a:rPr lang="en-AU" dirty="0" err="1"/>
              <a:t>Vermeeren</a:t>
            </a:r>
            <a:r>
              <a:rPr lang="en-AU" dirty="0"/>
              <a:t>, A., &amp; de Ridder, H. (2005). </a:t>
            </a:r>
            <a:r>
              <a:rPr lang="en-AU" dirty="0" err="1"/>
              <a:t>powerball</a:t>
            </a:r>
            <a:r>
              <a:rPr lang="en-AU" dirty="0"/>
              <a:t>: the design of a novel mixed-reality game for children with mixed abilities. </a:t>
            </a:r>
            <a:r>
              <a:rPr lang="en-AU" i="1" dirty="0"/>
              <a:t>Interaction Design and Children</a:t>
            </a:r>
            <a:r>
              <a:rPr lang="en-AU" dirty="0"/>
              <a:t>, (pp. 32–39)., https://doi.org/10.1145/1109540.1109545. </a:t>
            </a:r>
          </a:p>
          <a:p>
            <a:pPr fontAlgn="base"/>
            <a:r>
              <a:rPr lang="en-AU" dirty="0"/>
              <a:t>[</a:t>
            </a:r>
            <a:r>
              <a:rPr lang="en-AU" dirty="0" err="1"/>
              <a:t>Brynjolfsson</a:t>
            </a:r>
            <a:r>
              <a:rPr lang="en-AU" dirty="0"/>
              <a:t> et al., 2013] </a:t>
            </a:r>
            <a:r>
              <a:rPr lang="en-AU" dirty="0" err="1"/>
              <a:t>Brynjolfsson</a:t>
            </a:r>
            <a:r>
              <a:rPr lang="en-AU" dirty="0"/>
              <a:t>, E., Hu, Y. J., &amp; Rahman, M. S. (2013). Competing in the age of </a:t>
            </a:r>
            <a:r>
              <a:rPr lang="en-AU" dirty="0" err="1"/>
              <a:t>omnichannel</a:t>
            </a:r>
            <a:r>
              <a:rPr lang="en-AU" dirty="0"/>
              <a:t> retailing. </a:t>
            </a:r>
            <a:r>
              <a:rPr lang="en-AU" i="1" dirty="0" err="1"/>
              <a:t>MITSloan</a:t>
            </a:r>
            <a:r>
              <a:rPr lang="en-AU" i="1" dirty="0"/>
              <a:t>: </a:t>
            </a:r>
            <a:r>
              <a:rPr lang="en-AU" i="1" dirty="0" err="1"/>
              <a:t>Managament</a:t>
            </a:r>
            <a:r>
              <a:rPr lang="en-AU" i="1" dirty="0"/>
              <a:t> Review Summer 2013</a:t>
            </a:r>
            <a:r>
              <a:rPr lang="en-AU" dirty="0"/>
              <a:t>, </a:t>
            </a:r>
            <a:r>
              <a:rPr lang="en-AU" i="1" dirty="0"/>
              <a:t>54</a:t>
            </a:r>
            <a:r>
              <a:rPr lang="en-AU" dirty="0"/>
              <a:t>(4). </a:t>
            </a:r>
          </a:p>
          <a:p>
            <a:pPr fontAlgn="base"/>
            <a:r>
              <a:rPr lang="en-AU" dirty="0"/>
              <a:t>[</a:t>
            </a:r>
            <a:r>
              <a:rPr lang="en-AU" dirty="0" err="1"/>
              <a:t>Caillois</a:t>
            </a:r>
            <a:r>
              <a:rPr lang="en-AU" dirty="0"/>
              <a:t>, 2006] </a:t>
            </a:r>
            <a:r>
              <a:rPr lang="en-AU" dirty="0" err="1"/>
              <a:t>Caillois</a:t>
            </a:r>
            <a:r>
              <a:rPr lang="en-AU" dirty="0"/>
              <a:t>, R. (2006). </a:t>
            </a:r>
            <a:r>
              <a:rPr lang="en-AU" i="1" dirty="0"/>
              <a:t>The Game Design Reader: A Rules of Play Anthology</a:t>
            </a:r>
            <a:r>
              <a:rPr lang="en-AU" dirty="0"/>
              <a:t>, chapter The Definition of Play, The Classification of Games, (pp. 122–155). MIT Press: Cambridge, Massachusetts, </a:t>
            </a:r>
          </a:p>
          <a:p>
            <a:pPr fontAlgn="base"/>
            <a:r>
              <a:rPr lang="en-AU" dirty="0"/>
              <a:t>[Cameron, 1995] Cameron, A. (1995). Dissimulations: illusions of interactivity. </a:t>
            </a:r>
            <a:r>
              <a:rPr lang="en-AU" i="1" dirty="0" err="1"/>
              <a:t>Millenium</a:t>
            </a:r>
            <a:r>
              <a:rPr lang="en-AU" i="1" dirty="0"/>
              <a:t> Film Journal</a:t>
            </a:r>
            <a:r>
              <a:rPr lang="en-AU" dirty="0"/>
              <a:t>, </a:t>
            </a:r>
            <a:r>
              <a:rPr lang="en-AU" i="1" dirty="0"/>
              <a:t>28</a:t>
            </a:r>
            <a:r>
              <a:rPr lang="en-AU" dirty="0"/>
              <a:t>, 33–47. </a:t>
            </a:r>
          </a:p>
          <a:p>
            <a:pPr fontAlgn="base"/>
            <a:r>
              <a:rPr lang="en-AU" dirty="0"/>
              <a:t>[Carlson et al., 2018] Carlson, K., Sun, P., </a:t>
            </a:r>
            <a:r>
              <a:rPr lang="en-AU" dirty="0" err="1"/>
              <a:t>Cuykendall</a:t>
            </a:r>
            <a:r>
              <a:rPr lang="en-AU" dirty="0"/>
              <a:t>, S., &amp; </a:t>
            </a:r>
            <a:r>
              <a:rPr lang="en-AU" dirty="0" err="1"/>
              <a:t>Lantin</a:t>
            </a:r>
            <a:r>
              <a:rPr lang="en-AU" dirty="0"/>
              <a:t>, M. (2018). Beyond the here and now: Exploring threaded presence in mediated, improvised performance. </a:t>
            </a:r>
            <a:r>
              <a:rPr lang="en-AU" i="1" dirty="0"/>
              <a:t>Presence: </a:t>
            </a:r>
            <a:r>
              <a:rPr lang="en-AU" i="1" dirty="0" err="1"/>
              <a:t>Teleoperators</a:t>
            </a:r>
            <a:r>
              <a:rPr lang="en-AU" i="1" dirty="0"/>
              <a:t> and Virtual Environments</a:t>
            </a:r>
            <a:r>
              <a:rPr lang="en-AU" dirty="0"/>
              <a:t>, </a:t>
            </a:r>
            <a:r>
              <a:rPr lang="en-AU" i="1" dirty="0"/>
              <a:t>26</a:t>
            </a:r>
            <a:r>
              <a:rPr lang="en-AU" dirty="0"/>
              <a:t>(2), 97–110, https://doi.org/10.1162/PRES_a_00288. </a:t>
            </a:r>
          </a:p>
          <a:p>
            <a:pPr fontAlgn="base"/>
            <a:r>
              <a:rPr lang="en-AU" dirty="0"/>
              <a:t>[Castaneda et al., 2018] Castaneda, L. M., </a:t>
            </a:r>
            <a:r>
              <a:rPr lang="en-AU" dirty="0" err="1"/>
              <a:t>Bindman</a:t>
            </a:r>
            <a:r>
              <a:rPr lang="en-AU" dirty="0"/>
              <a:t>, S. W., </a:t>
            </a:r>
            <a:r>
              <a:rPr lang="en-AU" dirty="0" err="1"/>
              <a:t>Cechony</a:t>
            </a:r>
            <a:r>
              <a:rPr lang="en-AU" dirty="0"/>
              <a:t>, A., &amp; Sidhu, M. (2018). The disconnect between real and virtually real worlds: The challenges of using </a:t>
            </a:r>
            <a:r>
              <a:rPr lang="en-AU" dirty="0" err="1"/>
              <a:t>vr</a:t>
            </a:r>
            <a:r>
              <a:rPr lang="en-AU" dirty="0"/>
              <a:t> with adolescents. </a:t>
            </a:r>
            <a:r>
              <a:rPr lang="en-AU" i="1" dirty="0"/>
              <a:t>Presence: </a:t>
            </a:r>
            <a:r>
              <a:rPr lang="en-AU" i="1" dirty="0" err="1"/>
              <a:t>Teleoperators</a:t>
            </a:r>
            <a:r>
              <a:rPr lang="en-AU" i="1" dirty="0"/>
              <a:t> and Virtual Environments</a:t>
            </a:r>
            <a:r>
              <a:rPr lang="en-AU" dirty="0"/>
              <a:t>, </a:t>
            </a:r>
            <a:r>
              <a:rPr lang="en-AU" i="1" dirty="0"/>
              <a:t>26</a:t>
            </a:r>
            <a:r>
              <a:rPr lang="en-AU" dirty="0"/>
              <a:t>, 453, https://doi.org/10.1162/PRES_a_00310. </a:t>
            </a:r>
          </a:p>
          <a:p>
            <a:pPr fontAlgn="base"/>
            <a:r>
              <a:rPr lang="en-AU" dirty="0"/>
              <a:t>[</a:t>
            </a:r>
            <a:r>
              <a:rPr lang="en-AU" dirty="0" err="1"/>
              <a:t>Chatzidimitris</a:t>
            </a:r>
            <a:r>
              <a:rPr lang="en-AU" dirty="0"/>
              <a:t> et al., 2016] </a:t>
            </a:r>
            <a:r>
              <a:rPr lang="en-AU" dirty="0" err="1"/>
              <a:t>Chatzidimitris</a:t>
            </a:r>
            <a:r>
              <a:rPr lang="en-AU" dirty="0"/>
              <a:t>, T., </a:t>
            </a:r>
            <a:r>
              <a:rPr lang="en-AU" dirty="0" err="1"/>
              <a:t>Gavalas</a:t>
            </a:r>
            <a:r>
              <a:rPr lang="en-AU" dirty="0"/>
              <a:t>, D., &amp; Michael, D. (2016). </a:t>
            </a:r>
            <a:r>
              <a:rPr lang="en-AU" dirty="0" err="1"/>
              <a:t>Soundpacman</a:t>
            </a:r>
            <a:r>
              <a:rPr lang="en-AU" dirty="0"/>
              <a:t>: Audio augmented reality in location-based games. In </a:t>
            </a:r>
            <a:r>
              <a:rPr lang="en-AU" i="1" dirty="0"/>
              <a:t>18th Mediterranean </a:t>
            </a:r>
            <a:r>
              <a:rPr lang="en-AU" i="1" dirty="0" err="1"/>
              <a:t>Electrotechnical</a:t>
            </a:r>
            <a:r>
              <a:rPr lang="en-AU" i="1" dirty="0"/>
              <a:t> Conference: Intelligent and Efficient Technologies and Services for the Citizen, MELECON 2016 </a:t>
            </a:r>
            <a:r>
              <a:rPr lang="en-AU" dirty="0"/>
              <a:t>Cyprus: https://doi.org/10. 1109/Melcon.2016.7495414. </a:t>
            </a:r>
          </a:p>
          <a:p>
            <a:pPr fontAlgn="base"/>
            <a:r>
              <a:rPr lang="en-AU" dirty="0"/>
              <a:t>[Chen et al., 2013] Chen, L., Chen, G., &amp; </a:t>
            </a:r>
            <a:r>
              <a:rPr lang="en-AU" dirty="0" err="1"/>
              <a:t>Benford</a:t>
            </a:r>
            <a:r>
              <a:rPr lang="en-AU" dirty="0"/>
              <a:t>, S. (2013). Your way your missions: A location-aware pervasive game exploiting the routes of players. </a:t>
            </a:r>
            <a:r>
              <a:rPr lang="en-AU" i="1" dirty="0"/>
              <a:t>International Journal of Human-Computer Interaction</a:t>
            </a:r>
            <a:r>
              <a:rPr lang="en-AU" dirty="0"/>
              <a:t>, </a:t>
            </a:r>
            <a:r>
              <a:rPr lang="en-AU" i="1" dirty="0"/>
              <a:t>29</a:t>
            </a:r>
            <a:r>
              <a:rPr lang="en-AU" dirty="0"/>
              <a:t>(2), 110–128, https://doi.org/10.1080/10447318.2012.694790. </a:t>
            </a:r>
          </a:p>
          <a:p>
            <a:pPr fontAlgn="base"/>
            <a:r>
              <a:rPr lang="en-AU" dirty="0"/>
              <a:t>[Cheng et al., 2019] Cheng, L.-P., </a:t>
            </a:r>
            <a:r>
              <a:rPr lang="en-AU" dirty="0" err="1"/>
              <a:t>Ofek</a:t>
            </a:r>
            <a:r>
              <a:rPr lang="en-AU" dirty="0"/>
              <a:t>, E., </a:t>
            </a:r>
            <a:r>
              <a:rPr lang="en-AU" dirty="0" err="1"/>
              <a:t>Holz</a:t>
            </a:r>
            <a:r>
              <a:rPr lang="en-AU" dirty="0"/>
              <a:t>, C., &amp; Wilson, A. D. (2019). </a:t>
            </a:r>
            <a:r>
              <a:rPr lang="en-AU" dirty="0" err="1"/>
              <a:t>VRoamer</a:t>
            </a:r>
            <a:r>
              <a:rPr lang="en-AU" dirty="0"/>
              <a:t>: Generating on-the-fly VR experiences while walking inside large, unknown real-world building environments. In </a:t>
            </a:r>
            <a:r>
              <a:rPr lang="en-AU" i="1" dirty="0"/>
              <a:t>2019 IEEE Conference on Virtual Reality and 3D User Interfaces (VR) </a:t>
            </a:r>
            <a:r>
              <a:rPr lang="en-AU" dirty="0"/>
              <a:t>(pp. 359–366).: https://doi.org/10. 1109/vr.2019.8798074. </a:t>
            </a:r>
          </a:p>
          <a:p>
            <a:pPr fontAlgn="base"/>
            <a:r>
              <a:rPr lang="en-AU" dirty="0"/>
              <a:t>[</a:t>
            </a:r>
            <a:r>
              <a:rPr lang="en-AU" dirty="0" err="1"/>
              <a:t>Cheok</a:t>
            </a:r>
            <a:r>
              <a:rPr lang="en-AU" dirty="0"/>
              <a:t> et al., 2002] </a:t>
            </a:r>
            <a:r>
              <a:rPr lang="en-AU" dirty="0" err="1"/>
              <a:t>Cheok</a:t>
            </a:r>
            <a:r>
              <a:rPr lang="en-AU" dirty="0"/>
              <a:t>, A. D., Yang, X., Ying, Z. Z., </a:t>
            </a:r>
            <a:r>
              <a:rPr lang="en-AU" dirty="0" err="1"/>
              <a:t>Billinghurst</a:t>
            </a:r>
            <a:r>
              <a:rPr lang="en-AU" dirty="0"/>
              <a:t>, M., &amp; Kato, H. (2002). Touch-space: Mixed reality game space based on ubiquitous, tangible, and social computing. </a:t>
            </a:r>
            <a:r>
              <a:rPr lang="en-AU" i="1" dirty="0"/>
              <a:t>Personal and Ubiquitous Computing</a:t>
            </a:r>
            <a:r>
              <a:rPr lang="en-AU" dirty="0"/>
              <a:t>, </a:t>
            </a:r>
            <a:r>
              <a:rPr lang="en-AU" i="1" dirty="0"/>
              <a:t>6</a:t>
            </a:r>
            <a:r>
              <a:rPr lang="en-AU" dirty="0"/>
              <a:t>, 430–442, https://doi.org/10.1007/s007790200047. </a:t>
            </a:r>
          </a:p>
          <a:p>
            <a:pPr fontAlgn="base"/>
            <a:r>
              <a:rPr lang="en-AU" dirty="0"/>
              <a:t>[</a:t>
            </a:r>
            <a:r>
              <a:rPr lang="en-AU" dirty="0" err="1"/>
              <a:t>Chiam</a:t>
            </a:r>
            <a:r>
              <a:rPr lang="en-AU" dirty="0"/>
              <a:t> et al., 2021] </a:t>
            </a:r>
            <a:r>
              <a:rPr lang="en-AU" dirty="0" err="1"/>
              <a:t>Chiam</a:t>
            </a:r>
            <a:r>
              <a:rPr lang="en-AU" dirty="0"/>
              <a:t>, B. S. W., Leung, I. M. W., </a:t>
            </a:r>
            <a:r>
              <a:rPr lang="en-AU" dirty="0" err="1"/>
              <a:t>Devilly</a:t>
            </a:r>
            <a:r>
              <a:rPr lang="en-AU" dirty="0"/>
              <a:t>, O. Z., Ow, C. Y. D., Guan, F. Y., &amp; Tan, B. L. (2021). Novel augmented reality enhanced solution towards vocational training for people with mental disabilities. In </a:t>
            </a:r>
            <a:r>
              <a:rPr lang="en-AU" i="1" dirty="0"/>
              <a:t>2021 IEEE International Symposium on Mixed and Augmented Reality Adjunct (ISMAR-Adjunct)</a:t>
            </a:r>
            <a:r>
              <a:rPr lang="en-AU" dirty="0"/>
              <a:t>: https://doi.org/10.1109/ismar-adjunct54149.2021.00047. </a:t>
            </a:r>
          </a:p>
          <a:p>
            <a:pPr fontAlgn="base"/>
            <a:r>
              <a:rPr lang="en-AU" dirty="0"/>
              <a:t> [</a:t>
            </a:r>
            <a:r>
              <a:rPr lang="en-AU" dirty="0" err="1"/>
              <a:t>Ch’ng</a:t>
            </a:r>
            <a:r>
              <a:rPr lang="en-AU" dirty="0"/>
              <a:t> et al., 2017] </a:t>
            </a:r>
            <a:r>
              <a:rPr lang="en-AU" dirty="0" err="1"/>
              <a:t>Ch’ng</a:t>
            </a:r>
            <a:r>
              <a:rPr lang="en-AU" dirty="0"/>
              <a:t>, E., Harrison, D., &amp; Moore, S. (2017). Shift-life interactive art: Mixed-reality artificial ecosystem simulation. </a:t>
            </a:r>
            <a:r>
              <a:rPr lang="en-AU" i="1" dirty="0"/>
              <a:t>Presence: </a:t>
            </a:r>
            <a:r>
              <a:rPr lang="en-AU" i="1" dirty="0" err="1"/>
              <a:t>Teleoperators</a:t>
            </a:r>
            <a:r>
              <a:rPr lang="en-AU" i="1" dirty="0"/>
              <a:t> and Virtual Environments</a:t>
            </a:r>
            <a:r>
              <a:rPr lang="en-AU" dirty="0"/>
              <a:t>, </a:t>
            </a:r>
            <a:r>
              <a:rPr lang="en-AU" i="1" dirty="0"/>
              <a:t>26</a:t>
            </a:r>
            <a:r>
              <a:rPr lang="en-AU" dirty="0"/>
              <a:t>(2), 157–181, https://doi.org/10.1162/PRES_a_00291. </a:t>
            </a:r>
          </a:p>
          <a:p>
            <a:pPr fontAlgn="base"/>
            <a:r>
              <a:rPr lang="en-AU" dirty="0"/>
              <a:t>[Clark and Clark, 2016] Clark, A. M. &amp; Clark, M. T. G. (2016). </a:t>
            </a:r>
            <a:r>
              <a:rPr lang="en-AU" dirty="0" err="1"/>
              <a:t>Pokemon</a:t>
            </a:r>
            <a:r>
              <a:rPr lang="en-AU" dirty="0"/>
              <a:t> go and research: Qualitative, mixed methods research, and the </a:t>
            </a:r>
            <a:r>
              <a:rPr lang="en-AU" dirty="0" err="1"/>
              <a:t>supercomplexity</a:t>
            </a:r>
            <a:r>
              <a:rPr lang="en-AU" dirty="0"/>
              <a:t> of interventions. </a:t>
            </a:r>
            <a:r>
              <a:rPr lang="en-AU" i="1" dirty="0"/>
              <a:t>International Journal of Qualitative Methods</a:t>
            </a:r>
            <a:r>
              <a:rPr lang="en-AU" dirty="0"/>
              <a:t>, </a:t>
            </a:r>
            <a:r>
              <a:rPr lang="en-AU" i="1" dirty="0"/>
              <a:t>15</a:t>
            </a:r>
            <a:r>
              <a:rPr lang="en-AU" dirty="0"/>
              <a:t>(1), https://doi.org/10.1177/1609406916667765. </a:t>
            </a:r>
          </a:p>
          <a:p>
            <a:pPr fontAlgn="base"/>
            <a:r>
              <a:rPr lang="en-AU" dirty="0"/>
              <a:t>[Cole et al., 2012] Cole, S. W., </a:t>
            </a:r>
            <a:r>
              <a:rPr lang="en-AU" dirty="0" err="1"/>
              <a:t>Yoo</a:t>
            </a:r>
            <a:r>
              <a:rPr lang="en-AU" dirty="0"/>
              <a:t>, D. J., &amp; Knutson, B. (2012). Interactivity and reward-related neural activation during a serious videogame. </a:t>
            </a:r>
            <a:r>
              <a:rPr lang="en-AU" i="1" dirty="0" err="1"/>
              <a:t>Plos</a:t>
            </a:r>
            <a:r>
              <a:rPr lang="en-AU" i="1" dirty="0"/>
              <a:t> One</a:t>
            </a:r>
            <a:r>
              <a:rPr lang="en-AU" dirty="0"/>
              <a:t>, </a:t>
            </a:r>
            <a:r>
              <a:rPr lang="en-AU" i="1" dirty="0"/>
              <a:t>7</a:t>
            </a:r>
            <a:r>
              <a:rPr lang="en-AU" dirty="0"/>
              <a:t>(3), e33909, https://doi.org/10.1371/journal. </a:t>
            </a:r>
          </a:p>
          <a:p>
            <a:pPr fontAlgn="base"/>
            <a:r>
              <a:rPr lang="en-AU" dirty="0"/>
              <a:t>pone.0033909. </a:t>
            </a:r>
          </a:p>
        </p:txBody>
      </p:sp>
    </p:spTree>
    <p:custDataLst>
      <p:tags r:id="rId1"/>
    </p:custDataLst>
    <p:extLst>
      <p:ext uri="{BB962C8B-B14F-4D97-AF65-F5344CB8AC3E}">
        <p14:creationId xmlns:p14="http://schemas.microsoft.com/office/powerpoint/2010/main" val="191914852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p:txBody>
          <a:bodyPr/>
          <a:lstStyle/>
          <a:p>
            <a:pPr>
              <a:defRPr/>
            </a:pPr>
            <a:r>
              <a:rPr lang="en-US" dirty="0"/>
              <a:t>References</a:t>
            </a:r>
          </a:p>
        </p:txBody>
      </p:sp>
      <p:sp>
        <p:nvSpPr>
          <p:cNvPr id="618499" name="Rectangle 3"/>
          <p:cNvSpPr>
            <a:spLocks noGrp="1" noChangeArrowheads="1"/>
          </p:cNvSpPr>
          <p:nvPr>
            <p:ph type="body" idx="1"/>
            <p:custDataLst>
              <p:tags r:id="rId3"/>
            </p:custDataLst>
          </p:nvPr>
        </p:nvSpPr>
        <p:spPr/>
        <p:txBody>
          <a:bodyPr vert="horz" lIns="91440" tIns="45720" rIns="91440" bIns="45720" rtlCol="0" anchor="t">
            <a:normAutofit fontScale="25000" lnSpcReduction="20000"/>
          </a:bodyPr>
          <a:lstStyle/>
          <a:p>
            <a:pPr fontAlgn="base"/>
            <a:r>
              <a:rPr lang="en-AU" dirty="0"/>
              <a:t>[Collins et al., 2017] Collins, J., </a:t>
            </a:r>
            <a:r>
              <a:rPr lang="en-AU" dirty="0" err="1"/>
              <a:t>Regenbrecht</a:t>
            </a:r>
            <a:r>
              <a:rPr lang="en-AU" dirty="0"/>
              <a:t>, H., &amp; </a:t>
            </a:r>
            <a:r>
              <a:rPr lang="en-AU" dirty="0" err="1"/>
              <a:t>Langlotz</a:t>
            </a:r>
            <a:r>
              <a:rPr lang="en-AU" dirty="0"/>
              <a:t>, T. (2017). Visual coherence in mixed reality: A systematic enquiry. </a:t>
            </a:r>
            <a:r>
              <a:rPr lang="en-AU" i="1" dirty="0"/>
              <a:t>Presence: </a:t>
            </a:r>
            <a:r>
              <a:rPr lang="en-AU" i="1" dirty="0" err="1"/>
              <a:t>Teleoperators</a:t>
            </a:r>
            <a:r>
              <a:rPr lang="en-AU" i="1" dirty="0"/>
              <a:t> and Virtual Environments</a:t>
            </a:r>
            <a:r>
              <a:rPr lang="en-AU" dirty="0"/>
              <a:t>, </a:t>
            </a:r>
            <a:r>
              <a:rPr lang="en-AU" i="1" dirty="0"/>
              <a:t>26</a:t>
            </a:r>
            <a:r>
              <a:rPr lang="en-AU" dirty="0"/>
              <a:t>(1), 16–41, https://doi. org/10.1162/PRES_a_00284. </a:t>
            </a:r>
          </a:p>
          <a:p>
            <a:pPr fontAlgn="base"/>
            <a:r>
              <a:rPr lang="en-AU" dirty="0"/>
              <a:t>[Cutter et al., 2014] Cutter, C. J., et al. (2014). A pilot trial of a videogame-based exercise program for methadone maintained patients. </a:t>
            </a:r>
            <a:r>
              <a:rPr lang="en-AU" i="1" dirty="0"/>
              <a:t>Journal of Substance Abuse Treatment</a:t>
            </a:r>
            <a:r>
              <a:rPr lang="en-AU" dirty="0"/>
              <a:t>, </a:t>
            </a:r>
            <a:r>
              <a:rPr lang="en-AU" i="1" dirty="0"/>
              <a:t>47</a:t>
            </a:r>
            <a:r>
              <a:rPr lang="en-AU" dirty="0"/>
              <a:t>(4), 299–305, https://doi. org/10.1016/j.jsat.2014.05.007. </a:t>
            </a:r>
          </a:p>
          <a:p>
            <a:pPr fontAlgn="base"/>
            <a:r>
              <a:rPr lang="en-AU" dirty="0"/>
              <a:t>[</a:t>
            </a:r>
            <a:r>
              <a:rPr lang="en-AU" dirty="0" err="1"/>
              <a:t>Czerkawski</a:t>
            </a:r>
            <a:r>
              <a:rPr lang="en-AU" dirty="0"/>
              <a:t> and </a:t>
            </a:r>
            <a:r>
              <a:rPr lang="en-AU" dirty="0" err="1"/>
              <a:t>Berti</a:t>
            </a:r>
            <a:r>
              <a:rPr lang="en-AU" dirty="0"/>
              <a:t>, 2021] </a:t>
            </a:r>
            <a:r>
              <a:rPr lang="en-AU" dirty="0" err="1"/>
              <a:t>Czerkawski</a:t>
            </a:r>
            <a:r>
              <a:rPr lang="en-AU" dirty="0"/>
              <a:t>, B. &amp; </a:t>
            </a:r>
            <a:r>
              <a:rPr lang="en-AU" dirty="0" err="1"/>
              <a:t>Berti</a:t>
            </a:r>
            <a:r>
              <a:rPr lang="en-AU" dirty="0"/>
              <a:t>, M. (2021). Learning experience design for augmented reality. </a:t>
            </a:r>
            <a:r>
              <a:rPr lang="en-AU" i="1" dirty="0"/>
              <a:t>Research in Learning Technology</a:t>
            </a:r>
            <a:r>
              <a:rPr lang="en-AU" dirty="0"/>
              <a:t>, </a:t>
            </a:r>
            <a:r>
              <a:rPr lang="en-AU" i="1" dirty="0"/>
              <a:t>29</a:t>
            </a:r>
            <a:r>
              <a:rPr lang="en-AU" dirty="0"/>
              <a:t>, https://doi.org/10.25304/rlt.v29.2429. </a:t>
            </a:r>
          </a:p>
          <a:p>
            <a:pPr fontAlgn="base"/>
            <a:r>
              <a:rPr lang="en-AU" dirty="0"/>
              <a:t>[de </a:t>
            </a:r>
            <a:r>
              <a:rPr lang="en-AU" dirty="0" err="1"/>
              <a:t>Ribaupierre</a:t>
            </a:r>
            <a:r>
              <a:rPr lang="en-AU" dirty="0"/>
              <a:t> et al., 2014] de </a:t>
            </a:r>
            <a:r>
              <a:rPr lang="en-AU" dirty="0" err="1"/>
              <a:t>Ribaupierre</a:t>
            </a:r>
            <a:r>
              <a:rPr lang="en-AU" dirty="0"/>
              <a:t>, S., </a:t>
            </a:r>
            <a:r>
              <a:rPr lang="en-AU" dirty="0" err="1"/>
              <a:t>Kapralos</a:t>
            </a:r>
            <a:r>
              <a:rPr lang="en-AU" dirty="0"/>
              <a:t>, B., Haji, F., </a:t>
            </a:r>
            <a:r>
              <a:rPr lang="en-AU" dirty="0" err="1"/>
              <a:t>Stroulia</a:t>
            </a:r>
            <a:r>
              <a:rPr lang="en-AU" dirty="0"/>
              <a:t>, E., </a:t>
            </a:r>
            <a:r>
              <a:rPr lang="en-AU" dirty="0" err="1"/>
              <a:t>Dubrowski</a:t>
            </a:r>
            <a:r>
              <a:rPr lang="en-AU" dirty="0"/>
              <a:t>, A., &amp; </a:t>
            </a:r>
            <a:r>
              <a:rPr lang="en-AU" dirty="0" err="1"/>
              <a:t>Eagleson</a:t>
            </a:r>
            <a:r>
              <a:rPr lang="en-AU" dirty="0"/>
              <a:t>, R. (2014). </a:t>
            </a:r>
            <a:r>
              <a:rPr lang="en-AU" i="1" dirty="0"/>
              <a:t>Virtual, Augmented Reality and Serious Games for Healthcare 1</a:t>
            </a:r>
            <a:r>
              <a:rPr lang="en-AU" dirty="0"/>
              <a:t>, chapter Healthcare Training Enhancement Through Virtual Reality and Serious Games, (pp. 9–27). Springer Berlin Heidelberg: Berlin, Heidelberg. </a:t>
            </a:r>
          </a:p>
          <a:p>
            <a:pPr fontAlgn="base"/>
            <a:r>
              <a:rPr lang="en-AU" dirty="0"/>
              <a:t>[</a:t>
            </a:r>
            <a:r>
              <a:rPr lang="en-AU" dirty="0" err="1"/>
              <a:t>Deterding</a:t>
            </a:r>
            <a:r>
              <a:rPr lang="en-AU" dirty="0"/>
              <a:t> et al., 2011] </a:t>
            </a:r>
            <a:r>
              <a:rPr lang="en-AU" dirty="0" err="1"/>
              <a:t>Deterding</a:t>
            </a:r>
            <a:r>
              <a:rPr lang="en-AU" dirty="0"/>
              <a:t>, S., Dixon, D., Khaled, R., &amp; </a:t>
            </a:r>
            <a:r>
              <a:rPr lang="en-AU" dirty="0" err="1"/>
              <a:t>Nacke</a:t>
            </a:r>
            <a:r>
              <a:rPr lang="en-AU" dirty="0"/>
              <a:t>, L. (2011). From game design elements to </a:t>
            </a:r>
            <a:r>
              <a:rPr lang="en-AU" dirty="0" err="1"/>
              <a:t>gamefulness</a:t>
            </a:r>
            <a:r>
              <a:rPr lang="en-AU" dirty="0"/>
              <a:t>: defining ‘‘gamification’’. In </a:t>
            </a:r>
            <a:r>
              <a:rPr lang="en-AU" i="1" dirty="0"/>
              <a:t>Proceedings of the 15th International Academic </a:t>
            </a:r>
            <a:r>
              <a:rPr lang="en-AU" i="1" dirty="0" err="1"/>
              <a:t>MindTrek</a:t>
            </a:r>
            <a:r>
              <a:rPr lang="en-AU" i="1" dirty="0"/>
              <a:t> Conference: Envisioning Future Media Environments </a:t>
            </a:r>
            <a:r>
              <a:rPr lang="en-AU" dirty="0"/>
              <a:t>(pp. 9–15). Tampere, Finland: https: //doi.org/10.1145/2181037.2181040. </a:t>
            </a:r>
          </a:p>
          <a:p>
            <a:pPr fontAlgn="base"/>
            <a:r>
              <a:rPr lang="en-AU" dirty="0"/>
              <a:t>[</a:t>
            </a:r>
            <a:r>
              <a:rPr lang="en-AU" dirty="0" err="1"/>
              <a:t>Dey</a:t>
            </a:r>
            <a:r>
              <a:rPr lang="en-AU" dirty="0"/>
              <a:t> et al., 2018] </a:t>
            </a:r>
            <a:r>
              <a:rPr lang="en-AU" dirty="0" err="1"/>
              <a:t>Dey</a:t>
            </a:r>
            <a:r>
              <a:rPr lang="en-AU" dirty="0"/>
              <a:t>, A., </a:t>
            </a:r>
            <a:r>
              <a:rPr lang="en-AU" dirty="0" err="1"/>
              <a:t>Billinghurst</a:t>
            </a:r>
            <a:r>
              <a:rPr lang="en-AU" dirty="0"/>
              <a:t>, M., Lindeman, R. W., &amp; Swan, J. E. (2018). A systematic review of 10 years of augmented reality usability studies: 2005 to 2014. </a:t>
            </a:r>
            <a:r>
              <a:rPr lang="en-AU" i="1" dirty="0"/>
              <a:t>Frontiers in Robotics and AI</a:t>
            </a:r>
            <a:r>
              <a:rPr lang="en-AU" dirty="0"/>
              <a:t>, </a:t>
            </a:r>
            <a:r>
              <a:rPr lang="en-AU" i="1" dirty="0"/>
              <a:t>5</a:t>
            </a:r>
            <a:r>
              <a:rPr lang="en-AU" dirty="0"/>
              <a:t>, 37, https://doi.org/10.3389/frobt.2018.00037. </a:t>
            </a:r>
          </a:p>
          <a:p>
            <a:pPr fontAlgn="base"/>
            <a:r>
              <a:rPr lang="en-AU" dirty="0"/>
              <a:t>[</a:t>
            </a:r>
            <a:r>
              <a:rPr lang="en-AU" dirty="0" err="1"/>
              <a:t>Diaconu</a:t>
            </a:r>
            <a:r>
              <a:rPr lang="en-AU" dirty="0"/>
              <a:t> et al., 2018] </a:t>
            </a:r>
            <a:r>
              <a:rPr lang="en-AU" dirty="0" err="1"/>
              <a:t>Diaconu</a:t>
            </a:r>
            <a:r>
              <a:rPr lang="en-AU" dirty="0"/>
              <a:t>, R., Deng, J., Bacon, J., &amp; Singh, J. (2018). </a:t>
            </a:r>
            <a:r>
              <a:rPr lang="en-AU" dirty="0" err="1"/>
              <a:t>Comflux</a:t>
            </a:r>
            <a:r>
              <a:rPr lang="en-AU" dirty="0"/>
              <a:t>: External composition and adaptation of pervasive applications. In </a:t>
            </a:r>
            <a:r>
              <a:rPr lang="en-AU" i="1" dirty="0"/>
              <a:t>2018 IEEE International Conference on Pervasive Computing and Communications Workshops (</a:t>
            </a:r>
            <a:r>
              <a:rPr lang="en-AU" i="1" dirty="0" err="1"/>
              <a:t>PerCom</a:t>
            </a:r>
            <a:r>
              <a:rPr lang="en-AU" i="1" dirty="0"/>
              <a:t> Workshops) </a:t>
            </a:r>
            <a:r>
              <a:rPr lang="en-AU" dirty="0"/>
              <a:t>(pp. 427–429). </a:t>
            </a:r>
            <a:r>
              <a:rPr lang="en-AU" dirty="0" err="1"/>
              <a:t>ArXiv</a:t>
            </a:r>
            <a:r>
              <a:rPr lang="en-AU" dirty="0"/>
              <a:t>: https://doi.org/10. 1109/PERCOMW.2018.8480214. </a:t>
            </a:r>
          </a:p>
          <a:p>
            <a:pPr fontAlgn="base"/>
            <a:r>
              <a:rPr lang="en-AU" dirty="0"/>
              <a:t>[Du et al., 2019] Du, R., Li, D., &amp; </a:t>
            </a:r>
            <a:r>
              <a:rPr lang="en-AU" dirty="0" err="1"/>
              <a:t>Varshney</a:t>
            </a:r>
            <a:r>
              <a:rPr lang="en-AU" dirty="0"/>
              <a:t>, A. (2019). Interactive fusion of 360° images for a mirrored world. In </a:t>
            </a:r>
            <a:r>
              <a:rPr lang="en-AU" i="1" dirty="0"/>
              <a:t>2019 IEEE Conference on Virtual Reality and 3D User Interfaces (VR) </a:t>
            </a:r>
            <a:r>
              <a:rPr lang="en-AU" dirty="0"/>
              <a:t>https://doi.org/10. 1109/Vr.2019.8798187. </a:t>
            </a:r>
          </a:p>
          <a:p>
            <a:pPr fontAlgn="base"/>
            <a:r>
              <a:rPr lang="en-AU" dirty="0"/>
              <a:t>[Dunleavy et al., 2009] Dunleavy, M., </a:t>
            </a:r>
            <a:r>
              <a:rPr lang="en-AU" dirty="0" err="1"/>
              <a:t>Dede</a:t>
            </a:r>
            <a:r>
              <a:rPr lang="en-AU" dirty="0"/>
              <a:t>, C., &amp; Mitchell, R. (2009). Affordances and limitations of immersive participatory augmented reality simulations for teaching and learning. </a:t>
            </a:r>
            <a:r>
              <a:rPr lang="en-AU" i="1" dirty="0"/>
              <a:t>Journal of Science Education and Technology</a:t>
            </a:r>
            <a:r>
              <a:rPr lang="en-AU" dirty="0"/>
              <a:t>, </a:t>
            </a:r>
            <a:r>
              <a:rPr lang="en-AU" i="1" dirty="0"/>
              <a:t>18</a:t>
            </a:r>
            <a:r>
              <a:rPr lang="en-AU" dirty="0"/>
              <a:t>, 7–22, https://doi.org/10.1007/s10956-008-9119-1. </a:t>
            </a:r>
          </a:p>
          <a:p>
            <a:pPr fontAlgn="base"/>
            <a:r>
              <a:rPr lang="en-AU" dirty="0"/>
              <a:t>[Ellmers et al., 2017] Ellmers, T. J., Young, W. R., &amp; Paraskevopoulos, I. T. (2017). Integrating fall-risk assessments within a simple balance </a:t>
            </a:r>
            <a:r>
              <a:rPr lang="en-AU" dirty="0" err="1"/>
              <a:t>exergame</a:t>
            </a:r>
            <a:r>
              <a:rPr lang="en-AU" dirty="0"/>
              <a:t>. In </a:t>
            </a:r>
            <a:r>
              <a:rPr lang="en-AU" i="1" dirty="0"/>
              <a:t>2017 9th International Conference on Virtual Worlds and Games for Serious Applications (VS-Games) </a:t>
            </a:r>
            <a:r>
              <a:rPr lang="en-AU" dirty="0"/>
              <a:t>https://doi.org/10.1109/Vs-Games.2017.8056608. </a:t>
            </a:r>
          </a:p>
          <a:p>
            <a:pPr fontAlgn="base"/>
            <a:r>
              <a:rPr lang="en-AU" dirty="0"/>
              <a:t>[</a:t>
            </a:r>
            <a:r>
              <a:rPr lang="en-AU" dirty="0" err="1"/>
              <a:t>Endsley</a:t>
            </a:r>
            <a:r>
              <a:rPr lang="en-AU" dirty="0"/>
              <a:t> et al., 2017] </a:t>
            </a:r>
            <a:r>
              <a:rPr lang="en-AU" dirty="0" err="1"/>
              <a:t>Endsley</a:t>
            </a:r>
            <a:r>
              <a:rPr lang="en-AU" dirty="0"/>
              <a:t>, T. C., </a:t>
            </a:r>
            <a:r>
              <a:rPr lang="en-AU" dirty="0" err="1"/>
              <a:t>Sprehn</a:t>
            </a:r>
            <a:r>
              <a:rPr lang="en-AU" dirty="0"/>
              <a:t>, K. A., Brill, R. M., Ryan, K. J., Vincent, E. C., &amp; Martin, J. M. (2017). Augmented reality design heuristics: Designing for dynamic interactions. In </a:t>
            </a:r>
            <a:r>
              <a:rPr lang="en-AU" i="1" dirty="0"/>
              <a:t>Proceedings of the Human Factors and Ergonomics Society Annual Meeting</a:t>
            </a:r>
            <a:r>
              <a:rPr lang="en-AU" dirty="0"/>
              <a:t>, volume 61 https://doi.org/10.1177/ 1541931213602007. </a:t>
            </a:r>
          </a:p>
          <a:p>
            <a:pPr fontAlgn="base"/>
            <a:r>
              <a:rPr lang="en-AU" dirty="0"/>
              <a:t>[</a:t>
            </a:r>
            <a:r>
              <a:rPr lang="en-AU" dirty="0" err="1"/>
              <a:t>Fedorov</a:t>
            </a:r>
            <a:r>
              <a:rPr lang="en-AU" dirty="0"/>
              <a:t> et al., 2016] </a:t>
            </a:r>
            <a:r>
              <a:rPr lang="en-AU" dirty="0" err="1"/>
              <a:t>Fedorov</a:t>
            </a:r>
            <a:r>
              <a:rPr lang="en-AU" dirty="0"/>
              <a:t>, R., </a:t>
            </a:r>
            <a:r>
              <a:rPr lang="en-AU" dirty="0" err="1"/>
              <a:t>Frajberg</a:t>
            </a:r>
            <a:r>
              <a:rPr lang="en-AU" dirty="0"/>
              <a:t>, D., &amp; </a:t>
            </a:r>
            <a:r>
              <a:rPr lang="en-AU" dirty="0" err="1"/>
              <a:t>Fraternali</a:t>
            </a:r>
            <a:r>
              <a:rPr lang="en-AU" dirty="0"/>
              <a:t>, P. (2016). A framework for outdoor mobile augmented reality and its application to mountain peak detection. In L. T. De </a:t>
            </a:r>
            <a:r>
              <a:rPr lang="en-AU" dirty="0" err="1"/>
              <a:t>Paolis</a:t>
            </a:r>
            <a:r>
              <a:rPr lang="en-AU" dirty="0"/>
              <a:t> &amp; </a:t>
            </a:r>
            <a:r>
              <a:rPr lang="en-AU" dirty="0" err="1"/>
              <a:t>Mongelli</a:t>
            </a:r>
            <a:r>
              <a:rPr lang="en-AU" dirty="0"/>
              <a:t> (Eds.), </a:t>
            </a:r>
            <a:r>
              <a:rPr lang="en-AU" i="1" dirty="0"/>
              <a:t>Augmented Reality, Virtual Reality, and Computer Graphics </a:t>
            </a:r>
            <a:r>
              <a:rPr lang="en-AU" dirty="0"/>
              <a:t>(pp. 281–301).: https://doi.org/10. 1007/978-3-319-40621-3. </a:t>
            </a:r>
          </a:p>
          <a:p>
            <a:pPr fontAlgn="base"/>
            <a:r>
              <a:rPr lang="en-AU" dirty="0"/>
              <a:t>[</a:t>
            </a:r>
            <a:r>
              <a:rPr lang="en-AU" dirty="0" err="1"/>
              <a:t>Fenu</a:t>
            </a:r>
            <a:r>
              <a:rPr lang="en-AU" dirty="0"/>
              <a:t> and </a:t>
            </a:r>
            <a:r>
              <a:rPr lang="en-AU" dirty="0" err="1"/>
              <a:t>Pittarello</a:t>
            </a:r>
            <a:r>
              <a:rPr lang="en-AU" dirty="0"/>
              <a:t>, 2018] </a:t>
            </a:r>
            <a:r>
              <a:rPr lang="en-AU" dirty="0" err="1"/>
              <a:t>Fenu</a:t>
            </a:r>
            <a:r>
              <a:rPr lang="en-AU" dirty="0"/>
              <a:t>, C. &amp; </a:t>
            </a:r>
            <a:r>
              <a:rPr lang="en-AU" dirty="0" err="1"/>
              <a:t>Pittarello</a:t>
            </a:r>
            <a:r>
              <a:rPr lang="en-AU" dirty="0"/>
              <a:t>, F. (2018). </a:t>
            </a:r>
            <a:r>
              <a:rPr lang="en-AU" dirty="0" err="1"/>
              <a:t>Svevo</a:t>
            </a:r>
            <a:r>
              <a:rPr lang="en-AU" dirty="0"/>
              <a:t> tour: The design and the experimentation of an augmented reality application for engaging visitors of a literary museum. </a:t>
            </a:r>
            <a:r>
              <a:rPr lang="en-AU" i="1" dirty="0"/>
              <a:t>International Journal of Human Computer Studies</a:t>
            </a:r>
            <a:r>
              <a:rPr lang="en-AU" dirty="0"/>
              <a:t>, https://doi.org/10.1016/j.ijhcs.2018.01.009. </a:t>
            </a:r>
          </a:p>
          <a:p>
            <a:pPr fontAlgn="base"/>
            <a:r>
              <a:rPr lang="en-AU" dirty="0"/>
              <a:t>[Fernandez-Cervantes et al., 2016] Fernandez-Cervantes, V., </a:t>
            </a:r>
            <a:r>
              <a:rPr lang="en-AU" dirty="0" err="1"/>
              <a:t>Stroulia</a:t>
            </a:r>
            <a:r>
              <a:rPr lang="en-AU" dirty="0"/>
              <a:t>, E., &amp; Hunter, B. (2016). A </a:t>
            </a:r>
            <a:r>
              <a:rPr lang="en-AU" dirty="0" err="1"/>
              <a:t>grammarbased</a:t>
            </a:r>
            <a:r>
              <a:rPr lang="en-AU" dirty="0"/>
              <a:t> framework for rehabilitation </a:t>
            </a:r>
            <a:r>
              <a:rPr lang="en-AU" dirty="0" err="1"/>
              <a:t>exergames</a:t>
            </a:r>
            <a:r>
              <a:rPr lang="en-AU" dirty="0"/>
              <a:t>. </a:t>
            </a:r>
            <a:r>
              <a:rPr lang="en-AU" i="1" dirty="0"/>
              <a:t>Lecture Notes in Computer Science (including subseries Lecture Notes in Artificial Intelligence and Lecture Notes in Bioinformatics)</a:t>
            </a:r>
            <a:r>
              <a:rPr lang="en-AU" dirty="0"/>
              <a:t>, </a:t>
            </a:r>
            <a:r>
              <a:rPr lang="en-AU" i="1" dirty="0"/>
              <a:t>9926 </a:t>
            </a:r>
            <a:r>
              <a:rPr lang="en-AU" i="1" dirty="0" err="1"/>
              <a:t>Lncs</a:t>
            </a:r>
            <a:r>
              <a:rPr lang="en-AU" dirty="0"/>
              <a:t>, 38–50, https: //doi.org/10.1007/978-3-319-46100-7_4. </a:t>
            </a:r>
          </a:p>
          <a:p>
            <a:pPr fontAlgn="base"/>
            <a:r>
              <a:rPr lang="en-AU" dirty="0"/>
              <a:t>[Fernandez-</a:t>
            </a:r>
            <a:r>
              <a:rPr lang="en-AU" dirty="0" err="1"/>
              <a:t>Vara</a:t>
            </a:r>
            <a:r>
              <a:rPr lang="en-AU" dirty="0"/>
              <a:t>, 2009] Fernandez-</a:t>
            </a:r>
            <a:r>
              <a:rPr lang="en-AU" dirty="0" err="1"/>
              <a:t>Vara</a:t>
            </a:r>
            <a:r>
              <a:rPr lang="en-AU" dirty="0"/>
              <a:t>, C. (2009). Play’s the thing: A framework to study videogames as performance. In </a:t>
            </a:r>
            <a:r>
              <a:rPr lang="en-AU" i="1" dirty="0" err="1"/>
              <a:t>DiGRA</a:t>
            </a:r>
            <a:r>
              <a:rPr lang="en-AU" i="1" dirty="0"/>
              <a:t> ’09 – Proceedings of the 2009 </a:t>
            </a:r>
            <a:r>
              <a:rPr lang="en-AU" i="1" dirty="0" err="1"/>
              <a:t>DiGRA</a:t>
            </a:r>
            <a:r>
              <a:rPr lang="en-AU" i="1" dirty="0"/>
              <a:t> International Conference: Breaking New Ground: Innovation in Games, Play, Practice and Theory</a:t>
            </a:r>
            <a:r>
              <a:rPr lang="en-AU" dirty="0"/>
              <a:t>: </a:t>
            </a:r>
          </a:p>
          <a:p>
            <a:pPr fontAlgn="base"/>
            <a:r>
              <a:rPr lang="en-AU" dirty="0"/>
              <a:t>[</a:t>
            </a:r>
            <a:r>
              <a:rPr lang="en-AU" dirty="0" err="1"/>
              <a:t>Freschi</a:t>
            </a:r>
            <a:r>
              <a:rPr lang="en-AU" dirty="0"/>
              <a:t> et al., 2015] </a:t>
            </a:r>
            <a:r>
              <a:rPr lang="en-AU" dirty="0" err="1"/>
              <a:t>Freschi</a:t>
            </a:r>
            <a:r>
              <a:rPr lang="en-AU" dirty="0"/>
              <a:t>, C., </a:t>
            </a:r>
            <a:r>
              <a:rPr lang="en-AU" dirty="0" err="1"/>
              <a:t>Parrini</a:t>
            </a:r>
            <a:r>
              <a:rPr lang="en-AU" dirty="0"/>
              <a:t>, S., </a:t>
            </a:r>
            <a:r>
              <a:rPr lang="en-AU" dirty="0" err="1"/>
              <a:t>Dinelli</a:t>
            </a:r>
            <a:r>
              <a:rPr lang="en-AU" dirty="0"/>
              <a:t>, N., Ferrari, M., &amp; Ferrari, V. (2015). Hybrid simulation using mixed reality for interventional ultrasound imaging training. </a:t>
            </a:r>
            <a:r>
              <a:rPr lang="en-AU" i="1" dirty="0"/>
              <a:t>International Journal of Computer</a:t>
            </a:r>
            <a:r>
              <a:rPr lang="en-AU" dirty="0"/>
              <a:t> </a:t>
            </a:r>
          </a:p>
          <a:p>
            <a:pPr fontAlgn="base"/>
            <a:r>
              <a:rPr lang="en-AU" i="1" dirty="0"/>
              <a:t>Assisted Radiology and Surgery</a:t>
            </a:r>
            <a:r>
              <a:rPr lang="en-AU" dirty="0"/>
              <a:t>, </a:t>
            </a:r>
            <a:r>
              <a:rPr lang="en-AU" i="1" dirty="0"/>
              <a:t>10</a:t>
            </a:r>
            <a:r>
              <a:rPr lang="en-AU" dirty="0"/>
              <a:t>(7), 1109–1115, https://doi.org/10.1007/s11548-014-1113-x. </a:t>
            </a:r>
          </a:p>
          <a:p>
            <a:pPr fontAlgn="base"/>
            <a:r>
              <a:rPr lang="en-AU" dirty="0"/>
              <a:t>[</a:t>
            </a:r>
            <a:r>
              <a:rPr lang="en-AU" dirty="0" err="1"/>
              <a:t>Fujinawa</a:t>
            </a:r>
            <a:r>
              <a:rPr lang="en-AU" dirty="0"/>
              <a:t> et al., 2017] </a:t>
            </a:r>
            <a:r>
              <a:rPr lang="en-AU" dirty="0" err="1"/>
              <a:t>Fujinawa</a:t>
            </a:r>
            <a:r>
              <a:rPr lang="en-AU" dirty="0"/>
              <a:t>, E., Yoshida, S., Koyama, Y., Narumi, T., </a:t>
            </a:r>
            <a:r>
              <a:rPr lang="en-AU" dirty="0" err="1"/>
              <a:t>Tanikawa</a:t>
            </a:r>
            <a:r>
              <a:rPr lang="en-AU" dirty="0"/>
              <a:t>, T., &amp; Hirose, M. (2017). Computational design of hand-held </a:t>
            </a:r>
            <a:r>
              <a:rPr lang="en-AU" dirty="0" err="1"/>
              <a:t>vr</a:t>
            </a:r>
            <a:r>
              <a:rPr lang="en-AU" dirty="0"/>
              <a:t> controllers using haptic shape illusion. </a:t>
            </a:r>
            <a:r>
              <a:rPr lang="en-AU" i="1" dirty="0"/>
              <a:t>Proceedings of the 23rd ACM Symposium on Virtual Reality Software and Technology – VRST ’17</a:t>
            </a:r>
            <a:r>
              <a:rPr lang="en-AU" dirty="0"/>
              <a:t>, (pp. 1–10)., https: //doi.org/10.1145/3139131.3139160. </a:t>
            </a:r>
          </a:p>
          <a:p>
            <a:pPr fontAlgn="base"/>
            <a:r>
              <a:rPr lang="en-AU" dirty="0"/>
              <a:t>[</a:t>
            </a:r>
            <a:r>
              <a:rPr lang="en-AU" dirty="0" err="1"/>
              <a:t>Ganapathy</a:t>
            </a:r>
            <a:r>
              <a:rPr lang="en-AU" dirty="0"/>
              <a:t>, 2013] </a:t>
            </a:r>
            <a:r>
              <a:rPr lang="en-AU" dirty="0" err="1"/>
              <a:t>Ganapathy</a:t>
            </a:r>
            <a:r>
              <a:rPr lang="en-AU" dirty="0"/>
              <a:t>, S. (2013). </a:t>
            </a:r>
            <a:r>
              <a:rPr lang="en-AU" i="1" dirty="0"/>
              <a:t>Human Factors in Augmented Reality Environments</a:t>
            </a:r>
            <a:r>
              <a:rPr lang="en-AU" dirty="0"/>
              <a:t>, chapter Design Guidelines for Mobile Augmented Reality: User Experience, (pp. 165–180). Springer New York: New York, NY. </a:t>
            </a:r>
          </a:p>
          <a:p>
            <a:pPr fontAlgn="base"/>
            <a:r>
              <a:rPr lang="en-AU" dirty="0"/>
              <a:t>[</a:t>
            </a:r>
            <a:r>
              <a:rPr lang="en-AU" dirty="0" err="1"/>
              <a:t>Guven</a:t>
            </a:r>
            <a:r>
              <a:rPr lang="en-AU" dirty="0"/>
              <a:t>, 2006] </a:t>
            </a:r>
            <a:r>
              <a:rPr lang="en-AU" dirty="0" err="1"/>
              <a:t>Guven</a:t>
            </a:r>
            <a:r>
              <a:rPr lang="en-AU" dirty="0"/>
              <a:t>, S. (2006). </a:t>
            </a:r>
            <a:r>
              <a:rPr lang="en-AU" i="1" dirty="0"/>
              <a:t>Authoring and Presenting Situated Media in Augmented and Virtual Reality</a:t>
            </a:r>
            <a:r>
              <a:rPr lang="en-AU" dirty="0"/>
              <a:t>. PhD thesis, New York, NY, USA. </a:t>
            </a:r>
          </a:p>
          <a:p>
            <a:pPr fontAlgn="base"/>
            <a:r>
              <a:rPr lang="en-AU" dirty="0"/>
              <a:t>[</a:t>
            </a:r>
            <a:r>
              <a:rPr lang="en-AU" dirty="0" err="1"/>
              <a:t>Hajdu</a:t>
            </a:r>
            <a:r>
              <a:rPr lang="en-AU" dirty="0"/>
              <a:t> Barat, 2010] </a:t>
            </a:r>
            <a:r>
              <a:rPr lang="en-AU" dirty="0" err="1"/>
              <a:t>Hajdu</a:t>
            </a:r>
            <a:r>
              <a:rPr lang="en-AU" dirty="0"/>
              <a:t> Barat, A. (2010). From paradigms of cognition and perception to phenomenon. </a:t>
            </a:r>
            <a:r>
              <a:rPr lang="en-AU" i="1" dirty="0"/>
              <a:t>Advances in Knowledge Organization</a:t>
            </a:r>
            <a:r>
              <a:rPr lang="en-AU" dirty="0"/>
              <a:t>, </a:t>
            </a:r>
            <a:r>
              <a:rPr lang="en-AU" i="1" dirty="0"/>
              <a:t>12</a:t>
            </a:r>
            <a:r>
              <a:rPr lang="en-AU" dirty="0"/>
              <a:t>, 43–49. </a:t>
            </a:r>
          </a:p>
          <a:p>
            <a:pPr fontAlgn="base"/>
            <a:r>
              <a:rPr lang="en-AU" dirty="0"/>
              <a:t>[Hansen, 2012] Hansen, M. B. N. (2012). </a:t>
            </a:r>
            <a:r>
              <a:rPr lang="en-AU" i="1" dirty="0"/>
              <a:t>Bodies in Code: Interfaces with Digital Media</a:t>
            </a:r>
            <a:r>
              <a:rPr lang="en-AU" dirty="0"/>
              <a:t>. New York: Routledge. </a:t>
            </a:r>
          </a:p>
          <a:p>
            <a:pPr fontAlgn="base"/>
            <a:r>
              <a:rPr lang="en-AU" dirty="0"/>
              <a:t>[Harley et al., 2016] Harley, J. M., </a:t>
            </a:r>
            <a:r>
              <a:rPr lang="en-AU" dirty="0" err="1"/>
              <a:t>Poitras</a:t>
            </a:r>
            <a:r>
              <a:rPr lang="en-AU" dirty="0"/>
              <a:t>, E. G., Jarrell, A., Duffy, M. C., &amp; </a:t>
            </a:r>
            <a:r>
              <a:rPr lang="en-AU" dirty="0" err="1"/>
              <a:t>Lajoie</a:t>
            </a:r>
            <a:r>
              <a:rPr lang="en-AU" dirty="0"/>
              <a:t>, S. P. (2016). Comparing virtual and location-based augmented reality mobile learning: emotions and learning outcomes. </a:t>
            </a:r>
            <a:r>
              <a:rPr lang="en-AU" i="1" dirty="0"/>
              <a:t>Educational Technology Research and Development</a:t>
            </a:r>
            <a:r>
              <a:rPr lang="en-AU" dirty="0"/>
              <a:t>, </a:t>
            </a:r>
            <a:r>
              <a:rPr lang="en-AU" i="1" dirty="0"/>
              <a:t>64</a:t>
            </a:r>
            <a:r>
              <a:rPr lang="en-AU" dirty="0"/>
              <a:t>, 359–388, https://doi.org/10.1007/ s11423-015-9420-7. </a:t>
            </a:r>
          </a:p>
          <a:p>
            <a:pPr fontAlgn="base"/>
            <a:r>
              <a:rPr lang="en-AU" dirty="0"/>
              <a:t>[Harris, 2018] Harris, M. A. (2018). Beat the street: A pilot evaluation of a community-wide </a:t>
            </a:r>
            <a:r>
              <a:rPr lang="en-AU" dirty="0" err="1"/>
              <a:t>gamificationbased</a:t>
            </a:r>
            <a:r>
              <a:rPr lang="en-AU" dirty="0"/>
              <a:t> physical activity intervention. </a:t>
            </a:r>
            <a:r>
              <a:rPr lang="en-AU" i="1" dirty="0"/>
              <a:t>Games for Health</a:t>
            </a:r>
            <a:r>
              <a:rPr lang="en-AU" dirty="0"/>
              <a:t>, </a:t>
            </a:r>
            <a:r>
              <a:rPr lang="en-AU" i="1" dirty="0"/>
              <a:t>7</a:t>
            </a:r>
            <a:r>
              <a:rPr lang="en-AU" dirty="0"/>
              <a:t>(3), 208–212, https://doi.org/10.1089/ g4h.2017.0179. </a:t>
            </a:r>
          </a:p>
        </p:txBody>
      </p:sp>
    </p:spTree>
    <p:custDataLst>
      <p:tags r:id="rId1"/>
    </p:custDataLst>
    <p:extLst>
      <p:ext uri="{BB962C8B-B14F-4D97-AF65-F5344CB8AC3E}">
        <p14:creationId xmlns:p14="http://schemas.microsoft.com/office/powerpoint/2010/main" val="123333328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p:txBody>
          <a:bodyPr/>
          <a:lstStyle/>
          <a:p>
            <a:pPr>
              <a:defRPr/>
            </a:pPr>
            <a:r>
              <a:rPr lang="en-US" dirty="0"/>
              <a:t>References</a:t>
            </a:r>
          </a:p>
        </p:txBody>
      </p:sp>
      <p:sp>
        <p:nvSpPr>
          <p:cNvPr id="618499" name="Rectangle 3"/>
          <p:cNvSpPr>
            <a:spLocks noGrp="1" noChangeArrowheads="1"/>
          </p:cNvSpPr>
          <p:nvPr>
            <p:ph type="body" idx="1"/>
            <p:custDataLst>
              <p:tags r:id="rId3"/>
            </p:custDataLst>
          </p:nvPr>
        </p:nvSpPr>
        <p:spPr/>
        <p:txBody>
          <a:bodyPr vert="horz" lIns="91440" tIns="45720" rIns="91440" bIns="45720" rtlCol="0" anchor="t">
            <a:normAutofit fontScale="25000" lnSpcReduction="20000"/>
          </a:bodyPr>
          <a:lstStyle/>
          <a:p>
            <a:pPr fontAlgn="base"/>
            <a:r>
              <a:rPr lang="en-AU" dirty="0"/>
              <a:t>[Hoang and Cox, 2018] Hoang, T. N. &amp; Cox, T. N. (2018). Alternating reality: An interweaving narrative of physical and virtual cultural exhibitions. </a:t>
            </a:r>
            <a:r>
              <a:rPr lang="en-AU" i="1" dirty="0"/>
              <a:t>Presence: </a:t>
            </a:r>
            <a:r>
              <a:rPr lang="en-AU" i="1" dirty="0" err="1"/>
              <a:t>Teleoperators</a:t>
            </a:r>
            <a:r>
              <a:rPr lang="en-AU" i="1" dirty="0"/>
              <a:t> and Virtual Environments</a:t>
            </a:r>
            <a:r>
              <a:rPr lang="en-AU" dirty="0"/>
              <a:t>, </a:t>
            </a:r>
            <a:r>
              <a:rPr lang="en-AU" i="1" dirty="0"/>
              <a:t>26</a:t>
            </a:r>
            <a:r>
              <a:rPr lang="en-AU" dirty="0"/>
              <a:t>(4), 402–419, https://doi.org/10.1162/PRES_a_00307. </a:t>
            </a:r>
          </a:p>
          <a:p>
            <a:pPr fontAlgn="base"/>
            <a:r>
              <a:rPr lang="en-AU" dirty="0"/>
              <a:t>[</a:t>
            </a:r>
            <a:r>
              <a:rPr lang="en-AU" dirty="0" err="1"/>
              <a:t>Hollerer</a:t>
            </a:r>
            <a:r>
              <a:rPr lang="en-AU" dirty="0"/>
              <a:t> et al., 1999a] </a:t>
            </a:r>
            <a:r>
              <a:rPr lang="en-AU" dirty="0" err="1"/>
              <a:t>Hollerer</a:t>
            </a:r>
            <a:r>
              <a:rPr lang="en-AU" dirty="0"/>
              <a:t>, T., </a:t>
            </a:r>
            <a:r>
              <a:rPr lang="en-AU" dirty="0" err="1"/>
              <a:t>Feiner</a:t>
            </a:r>
            <a:r>
              <a:rPr lang="en-AU" dirty="0"/>
              <a:t>, S., &amp; </a:t>
            </a:r>
            <a:r>
              <a:rPr lang="en-AU" dirty="0" err="1"/>
              <a:t>Pavlik</a:t>
            </a:r>
            <a:r>
              <a:rPr lang="en-AU" dirty="0"/>
              <a:t>, J. (1999a). Situated documentaries: embedding multimedia presentations in the real world. In </a:t>
            </a:r>
            <a:r>
              <a:rPr lang="en-AU" i="1" dirty="0"/>
              <a:t>Digest of Papers. Third International Symposium on Wearable Computers, </a:t>
            </a:r>
            <a:r>
              <a:rPr lang="en-AU" dirty="0"/>
              <a:t>https://doi.org/10.1109/Iswc.1999.806664. </a:t>
            </a:r>
          </a:p>
          <a:p>
            <a:pPr fontAlgn="base"/>
            <a:r>
              <a:rPr lang="en-AU" dirty="0"/>
              <a:t>[</a:t>
            </a:r>
            <a:r>
              <a:rPr lang="en-AU" dirty="0" err="1"/>
              <a:t>Hollerer</a:t>
            </a:r>
            <a:r>
              <a:rPr lang="en-AU" dirty="0"/>
              <a:t> et al., 1999b] </a:t>
            </a:r>
            <a:r>
              <a:rPr lang="en-AU" dirty="0" err="1"/>
              <a:t>Hollerer</a:t>
            </a:r>
            <a:r>
              <a:rPr lang="en-AU" dirty="0"/>
              <a:t>, T., </a:t>
            </a:r>
            <a:r>
              <a:rPr lang="en-AU" dirty="0" err="1"/>
              <a:t>Feiner</a:t>
            </a:r>
            <a:r>
              <a:rPr lang="en-AU" dirty="0"/>
              <a:t>, S., Terauchi, T., Rashid, G., &amp; </a:t>
            </a:r>
            <a:r>
              <a:rPr lang="en-AU" dirty="0" err="1"/>
              <a:t>Hallaway</a:t>
            </a:r>
            <a:r>
              <a:rPr lang="en-AU" dirty="0"/>
              <a:t>, D. (1999b). Exploring mars: developing indoor and outdoor user interfaces to a mobile augmented reality system. </a:t>
            </a:r>
            <a:r>
              <a:rPr lang="en-AU" i="1" dirty="0"/>
              <a:t>Computers &amp; Graphics</a:t>
            </a:r>
            <a:r>
              <a:rPr lang="en-AU" dirty="0"/>
              <a:t>, </a:t>
            </a:r>
            <a:r>
              <a:rPr lang="en-AU" i="1" dirty="0"/>
              <a:t>23</a:t>
            </a:r>
            <a:r>
              <a:rPr lang="en-AU" dirty="0"/>
              <a:t>(6), 779–785, https://doi.org/10.1016/S0097-8493(99)00103-X. </a:t>
            </a:r>
          </a:p>
          <a:p>
            <a:pPr fontAlgn="base"/>
            <a:r>
              <a:rPr lang="en-AU" dirty="0"/>
              <a:t>[International Society for Presence Research, 2000] International Society for Presence Research (2000). The concept of presence: Explication statement. Retrieved 1/8/2020 from https://smcsites.com/ispr/. </a:t>
            </a:r>
          </a:p>
          <a:p>
            <a:pPr fontAlgn="base"/>
            <a:r>
              <a:rPr lang="en-AU" dirty="0"/>
              <a:t>[</a:t>
            </a:r>
            <a:r>
              <a:rPr lang="en-AU" dirty="0" err="1"/>
              <a:t>Joo</a:t>
            </a:r>
            <a:r>
              <a:rPr lang="en-AU" dirty="0"/>
              <a:t>-Nagata et al., 2017] </a:t>
            </a:r>
            <a:r>
              <a:rPr lang="en-AU" dirty="0" err="1"/>
              <a:t>Joo</a:t>
            </a:r>
            <a:r>
              <a:rPr lang="en-AU" dirty="0"/>
              <a:t>-Nagata, J., Abad, F. M., </a:t>
            </a:r>
            <a:r>
              <a:rPr lang="en-AU" dirty="0" err="1"/>
              <a:t>Giner</a:t>
            </a:r>
            <a:r>
              <a:rPr lang="en-AU" dirty="0"/>
              <a:t>, J. G.-B., &amp; Garcia-</a:t>
            </a:r>
            <a:r>
              <a:rPr lang="en-AU" dirty="0" err="1"/>
              <a:t>Pesalvo</a:t>
            </a:r>
            <a:r>
              <a:rPr lang="en-AU" dirty="0"/>
              <a:t>, F. J. (2017). Augmented reality and pedestrian navigation through its implementation in m-learning and e-learning: Evaluation of an educational program in </a:t>
            </a:r>
            <a:r>
              <a:rPr lang="en-AU" dirty="0" err="1"/>
              <a:t>chile</a:t>
            </a:r>
            <a:r>
              <a:rPr lang="en-AU" dirty="0"/>
              <a:t>. </a:t>
            </a:r>
            <a:r>
              <a:rPr lang="en-AU" i="1" dirty="0"/>
              <a:t>Computers &amp; Education</a:t>
            </a:r>
            <a:r>
              <a:rPr lang="en-AU" dirty="0"/>
              <a:t>, </a:t>
            </a:r>
            <a:r>
              <a:rPr lang="en-AU" i="1" dirty="0"/>
              <a:t>111</a:t>
            </a:r>
            <a:r>
              <a:rPr lang="en-AU" dirty="0"/>
              <a:t>, 1–17, https://doi.org/10. 1016/j.compedu.2017.04.003. </a:t>
            </a:r>
          </a:p>
          <a:p>
            <a:pPr fontAlgn="base"/>
            <a:r>
              <a:rPr lang="en-AU" dirty="0"/>
              <a:t>[</a:t>
            </a:r>
            <a:r>
              <a:rPr lang="en-AU" dirty="0" err="1"/>
              <a:t>Kamarainen</a:t>
            </a:r>
            <a:r>
              <a:rPr lang="en-AU" dirty="0"/>
              <a:t> et al., 2013] </a:t>
            </a:r>
            <a:r>
              <a:rPr lang="en-AU" dirty="0" err="1"/>
              <a:t>Kamarainen</a:t>
            </a:r>
            <a:r>
              <a:rPr lang="en-AU" dirty="0"/>
              <a:t>, A. M., Metcalf, S., </a:t>
            </a:r>
            <a:r>
              <a:rPr lang="en-AU" dirty="0" err="1"/>
              <a:t>Grotzer</a:t>
            </a:r>
            <a:r>
              <a:rPr lang="en-AU" dirty="0"/>
              <a:t>, T., Browne, A., </a:t>
            </a:r>
            <a:r>
              <a:rPr lang="en-AU" dirty="0" err="1"/>
              <a:t>Mazzuca</a:t>
            </a:r>
            <a:r>
              <a:rPr lang="en-AU" dirty="0"/>
              <a:t>, D., Tutwiler, M. S., &amp; </a:t>
            </a:r>
            <a:r>
              <a:rPr lang="en-AU" dirty="0" err="1"/>
              <a:t>Dede</a:t>
            </a:r>
            <a:r>
              <a:rPr lang="en-AU" dirty="0"/>
              <a:t>, C. (2013). </a:t>
            </a:r>
            <a:r>
              <a:rPr lang="en-AU" dirty="0" err="1"/>
              <a:t>Ecomobile</a:t>
            </a:r>
            <a:r>
              <a:rPr lang="en-AU" dirty="0"/>
              <a:t>: Integrating augmented reality and </a:t>
            </a:r>
            <a:r>
              <a:rPr lang="en-AU" dirty="0" err="1"/>
              <a:t>probeware</a:t>
            </a:r>
            <a:r>
              <a:rPr lang="en-AU" dirty="0"/>
              <a:t> with environmental education field trips. </a:t>
            </a:r>
            <a:r>
              <a:rPr lang="en-AU" i="1" dirty="0"/>
              <a:t>Computers and Education</a:t>
            </a:r>
            <a:r>
              <a:rPr lang="en-AU" dirty="0"/>
              <a:t>, </a:t>
            </a:r>
            <a:r>
              <a:rPr lang="en-AU" i="1" dirty="0"/>
              <a:t>68</a:t>
            </a:r>
            <a:r>
              <a:rPr lang="en-AU" dirty="0"/>
              <a:t>, https://doi.org/10.1016/j.compedu.2013.02. 018. </a:t>
            </a:r>
          </a:p>
          <a:p>
            <a:pPr fontAlgn="base"/>
            <a:r>
              <a:rPr lang="en-AU" dirty="0"/>
              <a:t>[Kao and </a:t>
            </a:r>
            <a:r>
              <a:rPr lang="en-AU" dirty="0" err="1"/>
              <a:t>Ruan</a:t>
            </a:r>
            <a:r>
              <a:rPr lang="en-AU" dirty="0"/>
              <a:t>, 2022] Kao, G. Y.-M. &amp; </a:t>
            </a:r>
            <a:r>
              <a:rPr lang="en-AU" dirty="0" err="1"/>
              <a:t>Ruan</a:t>
            </a:r>
            <a:r>
              <a:rPr lang="en-AU" dirty="0"/>
              <a:t>, C.-A. (2022). Designing and evaluating a high interactive augmented reality system for programming learning. </a:t>
            </a:r>
            <a:r>
              <a:rPr lang="en-AU" i="1" dirty="0"/>
              <a:t>Computers in Human Behavior</a:t>
            </a:r>
            <a:r>
              <a:rPr lang="en-AU" dirty="0"/>
              <a:t>, (pp. 107245)., https://doi.org/10.1016/j.chb.2022.107245. </a:t>
            </a:r>
          </a:p>
          <a:p>
            <a:pPr fontAlgn="base"/>
            <a:r>
              <a:rPr lang="en-AU" dirty="0"/>
              <a:t>[</a:t>
            </a:r>
            <a:r>
              <a:rPr lang="en-AU" dirty="0" err="1"/>
              <a:t>Kysela</a:t>
            </a:r>
            <a:r>
              <a:rPr lang="en-AU" dirty="0"/>
              <a:t> and </a:t>
            </a:r>
            <a:r>
              <a:rPr lang="en-AU" dirty="0" err="1"/>
              <a:t>Storkova</a:t>
            </a:r>
            <a:r>
              <a:rPr lang="en-AU" dirty="0"/>
              <a:t>, 2015] </a:t>
            </a:r>
            <a:r>
              <a:rPr lang="en-AU" dirty="0" err="1"/>
              <a:t>Kysela</a:t>
            </a:r>
            <a:r>
              <a:rPr lang="en-AU" dirty="0"/>
              <a:t>, J. &amp; </a:t>
            </a:r>
            <a:r>
              <a:rPr lang="en-AU" dirty="0" err="1"/>
              <a:t>Storkova</a:t>
            </a:r>
            <a:r>
              <a:rPr lang="en-AU" dirty="0"/>
              <a:t>, P. (2015). Using augmented reality as a medium for teaching history and tourism. </a:t>
            </a:r>
            <a:r>
              <a:rPr lang="en-AU" i="1" dirty="0"/>
              <a:t>Procedia – Social and </a:t>
            </a:r>
            <a:r>
              <a:rPr lang="en-AU" i="1" dirty="0" err="1"/>
              <a:t>Behavioral</a:t>
            </a:r>
            <a:r>
              <a:rPr lang="en-AU" i="1" dirty="0"/>
              <a:t> Sciences</a:t>
            </a:r>
            <a:r>
              <a:rPr lang="en-AU" dirty="0"/>
              <a:t>, </a:t>
            </a:r>
            <a:r>
              <a:rPr lang="en-AU" i="1" dirty="0"/>
              <a:t>174</a:t>
            </a:r>
            <a:r>
              <a:rPr lang="en-AU" dirty="0"/>
              <a:t>, 926–931, https://doi. </a:t>
            </a:r>
          </a:p>
          <a:p>
            <a:pPr fontAlgn="base"/>
            <a:r>
              <a:rPr lang="en-AU" dirty="0"/>
              <a:t>org/10.1016/j.sbspro.2015.01.713. </a:t>
            </a:r>
          </a:p>
          <a:p>
            <a:pPr fontAlgn="base"/>
            <a:r>
              <a:rPr lang="en-AU" dirty="0"/>
              <a:t>[Laurel, 2013] Laurel, B. (2013). </a:t>
            </a:r>
            <a:r>
              <a:rPr lang="en-AU" i="1" dirty="0"/>
              <a:t>Computers as Theatre</a:t>
            </a:r>
            <a:r>
              <a:rPr lang="en-AU" dirty="0"/>
              <a:t>. Reading, MA: Addison-Wesley Publishing Company. </a:t>
            </a:r>
          </a:p>
          <a:p>
            <a:pPr fontAlgn="base"/>
            <a:r>
              <a:rPr lang="en-AU" dirty="0"/>
              <a:t>[Lee et al., 2013] Lee, J. J., Ceyhan, P., Jordan-Cooley, W., &amp; Sung, W. (2013). </a:t>
            </a:r>
            <a:r>
              <a:rPr lang="en-AU" dirty="0" err="1"/>
              <a:t>Greenify</a:t>
            </a:r>
            <a:r>
              <a:rPr lang="en-AU" dirty="0"/>
              <a:t>: A real-world action game for climate change education. </a:t>
            </a:r>
            <a:r>
              <a:rPr lang="en-AU" i="1" dirty="0"/>
              <a:t>Simulation and Gaming</a:t>
            </a:r>
            <a:r>
              <a:rPr lang="en-AU" dirty="0"/>
              <a:t>, </a:t>
            </a:r>
            <a:r>
              <a:rPr lang="en-AU" i="1" dirty="0"/>
              <a:t>44</a:t>
            </a:r>
            <a:r>
              <a:rPr lang="en-AU" dirty="0"/>
              <a:t>, 349–365, https://doi.org/10.1177/ 1046878112470539. </a:t>
            </a:r>
          </a:p>
          <a:p>
            <a:pPr fontAlgn="base"/>
            <a:r>
              <a:rPr lang="en-AU" dirty="0"/>
              <a:t>[Lee, 2012] Lee, K. (2012). Augmented reality in education and training. </a:t>
            </a:r>
            <a:r>
              <a:rPr lang="en-AU" i="1" dirty="0" err="1"/>
              <a:t>TechTrends</a:t>
            </a:r>
            <a:r>
              <a:rPr lang="en-AU" i="1" dirty="0"/>
              <a:t>; Washington</a:t>
            </a:r>
            <a:r>
              <a:rPr lang="en-AU" dirty="0"/>
              <a:t>, </a:t>
            </a:r>
            <a:r>
              <a:rPr lang="en-AU" i="1" dirty="0"/>
              <a:t>56</a:t>
            </a:r>
            <a:r>
              <a:rPr lang="en-AU" dirty="0"/>
              <a:t>(2), 13–21, https://doi.org/http://dx.doi.org.ezproxy-b.deakin.edu.au/10.1007/ s11528-012-0559-3. </a:t>
            </a:r>
          </a:p>
          <a:p>
            <a:pPr fontAlgn="base"/>
            <a:r>
              <a:rPr lang="en-AU" dirty="0"/>
              <a:t>[Lee et al., 2021] Lee, L.-H., et al. (2021). All one needs to know about </a:t>
            </a:r>
            <a:r>
              <a:rPr lang="en-AU" dirty="0" err="1"/>
              <a:t>metaverse</a:t>
            </a:r>
            <a:r>
              <a:rPr lang="en-AU" dirty="0"/>
              <a:t>: A complete survey on technological singularity, virtual ecosystem, and research agenda. </a:t>
            </a:r>
          </a:p>
          <a:p>
            <a:pPr fontAlgn="base"/>
            <a:r>
              <a:rPr lang="en-AU" dirty="0"/>
              <a:t>[Liao et al., 2019] Liao, M., </a:t>
            </a:r>
            <a:r>
              <a:rPr lang="en-AU" dirty="0" err="1"/>
              <a:t>Sunq</a:t>
            </a:r>
            <a:r>
              <a:rPr lang="en-AU" dirty="0"/>
              <a:t>, C., Wang, H., &amp; Lin, W. (2019). Virtual classmates: Embodying historical learners’ messages as learning companions in a </a:t>
            </a:r>
            <a:r>
              <a:rPr lang="en-AU" dirty="0" err="1"/>
              <a:t>vr</a:t>
            </a:r>
            <a:r>
              <a:rPr lang="en-AU" dirty="0"/>
              <a:t> classroom through comment mapping. In </a:t>
            </a:r>
            <a:r>
              <a:rPr lang="en-AU" i="1" dirty="0"/>
              <a:t>2019 IEEE Conference on Virtual Reality and 3D User Interfaces (VR) </a:t>
            </a:r>
            <a:r>
              <a:rPr lang="en-AU" dirty="0"/>
              <a:t>https://doi.org/10.1109/Vr.2019.8797708. </a:t>
            </a:r>
          </a:p>
          <a:p>
            <a:pPr fontAlgn="base"/>
            <a:r>
              <a:rPr lang="en-AU" dirty="0"/>
              <a:t> [Lin and Chen, 2015] Lin, H.-F. &amp; Chen, C.-H. (2015). Design and application of augmented reality </a:t>
            </a:r>
            <a:r>
              <a:rPr lang="en-AU" dirty="0" err="1"/>
              <a:t>queryanswering</a:t>
            </a:r>
            <a:r>
              <a:rPr lang="en-AU" dirty="0"/>
              <a:t> system in mobile phone information navigation. </a:t>
            </a:r>
            <a:r>
              <a:rPr lang="en-AU" i="1" dirty="0"/>
              <a:t>Expert Systems with Applications</a:t>
            </a:r>
            <a:r>
              <a:rPr lang="en-AU" dirty="0"/>
              <a:t>, </a:t>
            </a:r>
            <a:r>
              <a:rPr lang="en-AU" i="1" dirty="0"/>
              <a:t>42</a:t>
            </a:r>
            <a:r>
              <a:rPr lang="en-AU" dirty="0"/>
              <a:t>(2), 810–820, https://doi.org/10.1016/j.eswa.2014.07.050. </a:t>
            </a:r>
          </a:p>
          <a:p>
            <a:pPr fontAlgn="base"/>
            <a:r>
              <a:rPr lang="en-AU" dirty="0"/>
              <a:t>[Lindgren and </a:t>
            </a:r>
            <a:r>
              <a:rPr lang="en-AU" dirty="0" err="1"/>
              <a:t>Moshell</a:t>
            </a:r>
            <a:r>
              <a:rPr lang="en-AU" dirty="0"/>
              <a:t>, 2011] Lindgren, R. &amp; </a:t>
            </a:r>
            <a:r>
              <a:rPr lang="en-AU" dirty="0" err="1"/>
              <a:t>Moshell</a:t>
            </a:r>
            <a:r>
              <a:rPr lang="en-AU" dirty="0"/>
              <a:t>, J. M. (2011). Supporting children’s learning with body-based metaphors in a mixed reality environment. In </a:t>
            </a:r>
            <a:r>
              <a:rPr lang="en-AU" i="1" dirty="0"/>
              <a:t>Proceedings of the 10th International Conference on Interaction Design and Children </a:t>
            </a:r>
            <a:r>
              <a:rPr lang="en-AU" dirty="0"/>
              <a:t>(pp. 177–180). Ann </a:t>
            </a:r>
            <a:r>
              <a:rPr lang="en-AU" dirty="0" err="1"/>
              <a:t>Arbor</a:t>
            </a:r>
            <a:r>
              <a:rPr lang="en-AU" dirty="0"/>
              <a:t>, Michigan: https://doi.org/10.1145/ 1999030.1999055. </a:t>
            </a:r>
          </a:p>
          <a:p>
            <a:pPr fontAlgn="base"/>
            <a:r>
              <a:rPr lang="en-AU" dirty="0"/>
              <a:t>[</a:t>
            </a:r>
            <a:r>
              <a:rPr lang="en-AU" dirty="0" err="1"/>
              <a:t>Lukyanenko</a:t>
            </a:r>
            <a:r>
              <a:rPr lang="en-AU" dirty="0"/>
              <a:t>, 2016] </a:t>
            </a:r>
            <a:r>
              <a:rPr lang="en-AU" dirty="0" err="1"/>
              <a:t>Lukyanenko</a:t>
            </a:r>
            <a:r>
              <a:rPr lang="en-AU" dirty="0"/>
              <a:t>, R. (2016). Information quality research challenge: Information quality in the age of ubiquitous digital intermediation. </a:t>
            </a:r>
            <a:r>
              <a:rPr lang="en-AU" i="1" dirty="0"/>
              <a:t>J. Data and Information Quality</a:t>
            </a:r>
            <a:r>
              <a:rPr lang="en-AU" dirty="0"/>
              <a:t>, </a:t>
            </a:r>
            <a:r>
              <a:rPr lang="en-AU" i="1" dirty="0"/>
              <a:t>7</a:t>
            </a:r>
            <a:r>
              <a:rPr lang="en-AU" dirty="0"/>
              <a:t>(1-2), 1–3, https: //doi.org/10.1145/2856038. </a:t>
            </a:r>
          </a:p>
          <a:p>
            <a:pPr fontAlgn="base"/>
            <a:r>
              <a:rPr lang="en-AU" dirty="0"/>
              <a:t>[Lundgren and Bjork, 2003] Lundgren, S. &amp; Bjork, S. (2003). Game mechanics: Describing </a:t>
            </a:r>
            <a:r>
              <a:rPr lang="en-AU" dirty="0" err="1"/>
              <a:t>computeraugmented</a:t>
            </a:r>
            <a:r>
              <a:rPr lang="en-AU" dirty="0"/>
              <a:t> games in terms of interaction. In </a:t>
            </a:r>
            <a:r>
              <a:rPr lang="en-AU" i="1" dirty="0"/>
              <a:t>Proceedings of Technologies for Interactive Digital Storytelling and Entertainment (TIDSE 2003) </a:t>
            </a:r>
            <a:r>
              <a:rPr lang="en-AU" dirty="0"/>
              <a:t>https://doi.org/10.1057/jors.1984.31. </a:t>
            </a:r>
          </a:p>
          <a:p>
            <a:pPr fontAlgn="base"/>
            <a:r>
              <a:rPr lang="en-AU" dirty="0"/>
              <a:t>[</a:t>
            </a:r>
            <a:r>
              <a:rPr lang="en-AU" dirty="0" err="1"/>
              <a:t>Macvean</a:t>
            </a:r>
            <a:r>
              <a:rPr lang="en-AU" dirty="0"/>
              <a:t>, 2011] </a:t>
            </a:r>
            <a:r>
              <a:rPr lang="en-AU" dirty="0" err="1"/>
              <a:t>Macvean</a:t>
            </a:r>
            <a:r>
              <a:rPr lang="en-AU" dirty="0"/>
              <a:t>, A. P. (2011). Task-involved versus ego-involved: Motivating children to exercise in a pervasive </a:t>
            </a:r>
            <a:r>
              <a:rPr lang="en-AU" dirty="0" err="1"/>
              <a:t>exergame</a:t>
            </a:r>
            <a:r>
              <a:rPr lang="en-AU" dirty="0"/>
              <a:t>. In </a:t>
            </a:r>
            <a:r>
              <a:rPr lang="en-AU" i="1" dirty="0"/>
              <a:t>2011 IEEE International Conference on Pervasive Computing and Communications Workshops (PERCOM Workshops), </a:t>
            </a:r>
            <a:r>
              <a:rPr lang="en-AU" dirty="0"/>
              <a:t>https://doi.org/10.1109/Percomw.2011.5766922. </a:t>
            </a:r>
          </a:p>
          <a:p>
            <a:pPr fontAlgn="base"/>
            <a:r>
              <a:rPr lang="en-AU" dirty="0"/>
              <a:t>[Mann et al., 2018] Mann, S., Furness, T., Yuan, Y., </a:t>
            </a:r>
            <a:r>
              <a:rPr lang="en-AU" dirty="0" err="1"/>
              <a:t>Iorio</a:t>
            </a:r>
            <a:r>
              <a:rPr lang="en-AU" dirty="0"/>
              <a:t>, J., &amp; Wang, Z. (2018). All reality: Virtual, augmented, mixed (x), mediated (</a:t>
            </a:r>
            <a:r>
              <a:rPr lang="en-AU" dirty="0" err="1"/>
              <a:t>x,y</a:t>
            </a:r>
            <a:r>
              <a:rPr lang="en-AU" dirty="0"/>
              <a:t>), and </a:t>
            </a:r>
            <a:r>
              <a:rPr lang="en-AU" dirty="0" err="1"/>
              <a:t>multimediated</a:t>
            </a:r>
            <a:r>
              <a:rPr lang="en-AU" dirty="0"/>
              <a:t> reality. </a:t>
            </a:r>
          </a:p>
          <a:p>
            <a:pPr fontAlgn="base"/>
            <a:r>
              <a:rPr lang="en-AU" dirty="0"/>
              <a:t>[McKenzie et al., 2014] McKenzie, S., Bangay, S., Barnett, L. M., Ridgers, N. D., &amp; Salmon, J. (2014). Design elements and feasibility of an organized multiplayer mobile active videogame for primary </a:t>
            </a:r>
            <a:r>
              <a:rPr lang="en-AU" dirty="0" err="1"/>
              <a:t>schoolaged</a:t>
            </a:r>
            <a:r>
              <a:rPr lang="en-AU" dirty="0"/>
              <a:t> children. </a:t>
            </a:r>
            <a:r>
              <a:rPr lang="en-AU" i="1" dirty="0"/>
              <a:t>Games for Health Journal</a:t>
            </a:r>
            <a:r>
              <a:rPr lang="en-AU" dirty="0"/>
              <a:t>, </a:t>
            </a:r>
            <a:r>
              <a:rPr lang="en-AU" i="1" dirty="0"/>
              <a:t>3</a:t>
            </a:r>
            <a:r>
              <a:rPr lang="en-AU" dirty="0"/>
              <a:t>, 379–387, https://doi.org/10.1089/g4h.2013.0097. </a:t>
            </a:r>
          </a:p>
          <a:p>
            <a:pPr fontAlgn="base"/>
            <a:r>
              <a:rPr lang="en-AU" dirty="0"/>
              <a:t>[Meier et al., 2020] Meier, C., </a:t>
            </a:r>
            <a:r>
              <a:rPr lang="en-AU" dirty="0" err="1"/>
              <a:t>Saorín</a:t>
            </a:r>
            <a:r>
              <a:rPr lang="en-AU" dirty="0"/>
              <a:t>, J. L., de León, A. B., &amp; </a:t>
            </a:r>
            <a:r>
              <a:rPr lang="en-AU" dirty="0" err="1"/>
              <a:t>Cobos</a:t>
            </a:r>
            <a:r>
              <a:rPr lang="en-AU" dirty="0"/>
              <a:t>, A. G. (2020). Using the </a:t>
            </a:r>
            <a:r>
              <a:rPr lang="en-AU" dirty="0" err="1"/>
              <a:t>roblox</a:t>
            </a:r>
            <a:r>
              <a:rPr lang="en-AU" dirty="0"/>
              <a:t> video game engine for creating virtual tours and learning about the sculptural heritage. </a:t>
            </a:r>
            <a:r>
              <a:rPr lang="en-AU" i="1" dirty="0"/>
              <a:t>International Journal of Emerging Technologies in Learning (</a:t>
            </a:r>
            <a:r>
              <a:rPr lang="en-AU" i="1" dirty="0" err="1"/>
              <a:t>iJET</a:t>
            </a:r>
            <a:r>
              <a:rPr lang="en-AU" i="1" dirty="0"/>
              <a:t>)</a:t>
            </a:r>
            <a:r>
              <a:rPr lang="en-AU" dirty="0"/>
              <a:t>, </a:t>
            </a:r>
            <a:r>
              <a:rPr lang="en-AU" i="1" dirty="0"/>
              <a:t>15</a:t>
            </a:r>
            <a:r>
              <a:rPr lang="en-AU" dirty="0"/>
              <a:t>(20), 268, https://doi.org/10.3991/ijet.v15i20. 16535. </a:t>
            </a:r>
          </a:p>
          <a:p>
            <a:pPr fontAlgn="base"/>
            <a:r>
              <a:rPr lang="en-AU" dirty="0"/>
              <a:t>[Milgram et al., 1995] Milgram, P., </a:t>
            </a:r>
            <a:r>
              <a:rPr lang="en-AU" dirty="0" err="1"/>
              <a:t>Takemura</a:t>
            </a:r>
            <a:r>
              <a:rPr lang="en-AU" dirty="0"/>
              <a:t>, H., </a:t>
            </a:r>
            <a:r>
              <a:rPr lang="en-AU" dirty="0" err="1"/>
              <a:t>Utsumi</a:t>
            </a:r>
            <a:r>
              <a:rPr lang="en-AU" dirty="0"/>
              <a:t>, A., &amp; </a:t>
            </a:r>
            <a:r>
              <a:rPr lang="en-AU" dirty="0" err="1"/>
              <a:t>Kishino</a:t>
            </a:r>
            <a:r>
              <a:rPr lang="en-AU" dirty="0"/>
              <a:t>, F. (1995). Augmented reality: a class of displays on the reality-virtuality continuum. In </a:t>
            </a:r>
            <a:r>
              <a:rPr lang="en-AU" i="1" dirty="0"/>
              <a:t>Proc. SPIE 2351, </a:t>
            </a:r>
            <a:r>
              <a:rPr lang="en-AU" i="1" dirty="0" err="1"/>
              <a:t>Telemanipulator</a:t>
            </a:r>
            <a:r>
              <a:rPr lang="en-AU" i="1" dirty="0"/>
              <a:t> and Telepresence Technologies</a:t>
            </a:r>
            <a:r>
              <a:rPr lang="en-AU" dirty="0"/>
              <a:t>, volume 2351 https://doi.org/10.1117/12.197321. </a:t>
            </a:r>
          </a:p>
          <a:p>
            <a:pPr fontAlgn="base"/>
            <a:r>
              <a:rPr lang="en-AU" dirty="0"/>
              <a:t>[</a:t>
            </a:r>
            <a:r>
              <a:rPr lang="en-AU" dirty="0" err="1"/>
              <a:t>Nakevska</a:t>
            </a:r>
            <a:r>
              <a:rPr lang="en-AU" dirty="0"/>
              <a:t> et al., 2014] </a:t>
            </a:r>
            <a:r>
              <a:rPr lang="en-AU" dirty="0" err="1"/>
              <a:t>Nakevska</a:t>
            </a:r>
            <a:r>
              <a:rPr lang="en-AU" dirty="0"/>
              <a:t>, M., van der Sanden, A., Funk, M., Hu, J., &amp; </a:t>
            </a:r>
            <a:r>
              <a:rPr lang="en-AU" dirty="0" err="1"/>
              <a:t>Rauterberg</a:t>
            </a:r>
            <a:r>
              <a:rPr lang="en-AU" dirty="0"/>
              <a:t>, M. (2014). Interactive storytelling in a mixed reality environment: The effects of interactivity on user experiences. In Y. Pisan &amp; </a:t>
            </a:r>
            <a:r>
              <a:rPr lang="en-AU" dirty="0" err="1"/>
              <a:t>Sgouros</a:t>
            </a:r>
            <a:r>
              <a:rPr lang="en-AU" dirty="0"/>
              <a:t> (Eds.), </a:t>
            </a:r>
            <a:r>
              <a:rPr lang="en-AU" i="1" dirty="0"/>
              <a:t>Entertainment Computing – ICEC 2014</a:t>
            </a:r>
            <a:r>
              <a:rPr lang="en-AU" dirty="0"/>
              <a:t>, volume 8770 (pp. 52–59).: </a:t>
            </a:r>
          </a:p>
        </p:txBody>
      </p:sp>
    </p:spTree>
    <p:custDataLst>
      <p:tags r:id="rId1"/>
    </p:custDataLst>
    <p:extLst>
      <p:ext uri="{BB962C8B-B14F-4D97-AF65-F5344CB8AC3E}">
        <p14:creationId xmlns:p14="http://schemas.microsoft.com/office/powerpoint/2010/main" val="16077078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p:txBody>
          <a:bodyPr/>
          <a:lstStyle/>
          <a:p>
            <a:pPr>
              <a:defRPr/>
            </a:pPr>
            <a:r>
              <a:rPr lang="en-US" dirty="0"/>
              <a:t>References</a:t>
            </a:r>
          </a:p>
        </p:txBody>
      </p:sp>
      <p:sp>
        <p:nvSpPr>
          <p:cNvPr id="618499" name="Rectangle 3"/>
          <p:cNvSpPr>
            <a:spLocks noGrp="1" noChangeArrowheads="1"/>
          </p:cNvSpPr>
          <p:nvPr>
            <p:ph type="body" idx="1"/>
            <p:custDataLst>
              <p:tags r:id="rId3"/>
            </p:custDataLst>
          </p:nvPr>
        </p:nvSpPr>
        <p:spPr/>
        <p:txBody>
          <a:bodyPr vert="horz" lIns="91440" tIns="45720" rIns="91440" bIns="45720" rtlCol="0" anchor="t">
            <a:normAutofit fontScale="25000" lnSpcReduction="20000"/>
          </a:bodyPr>
          <a:lstStyle/>
          <a:p>
            <a:pPr fontAlgn="base"/>
            <a:r>
              <a:rPr lang="en-AU" dirty="0"/>
              <a:t>[Nilsen et al., 2004] Nilsen, T., Linton, S., &amp; Looser, J. (2004). Motivations for augmented reality gaming. In </a:t>
            </a:r>
            <a:r>
              <a:rPr lang="en-AU" i="1" dirty="0"/>
              <a:t>Fuse 04, New Zealand Game Developers Conference</a:t>
            </a:r>
            <a:r>
              <a:rPr lang="en-AU" dirty="0"/>
              <a:t> </a:t>
            </a:r>
          </a:p>
          <a:p>
            <a:pPr fontAlgn="base"/>
            <a:r>
              <a:rPr lang="en-AU" dirty="0"/>
              <a:t>[Normand et al., 2012] Normand, J.-M., </a:t>
            </a:r>
            <a:r>
              <a:rPr lang="en-AU" dirty="0" err="1"/>
              <a:t>Servières</a:t>
            </a:r>
            <a:r>
              <a:rPr lang="en-AU" dirty="0"/>
              <a:t>, M., &amp; Moreau, G. (2012). A new typology of augmented reality applications. In </a:t>
            </a:r>
            <a:r>
              <a:rPr lang="en-AU" i="1" dirty="0"/>
              <a:t>AH ’12: Proceedings of the 3rd Augmented Human International Conference</a:t>
            </a:r>
            <a:r>
              <a:rPr lang="en-AU" dirty="0"/>
              <a:t>: https://doi.org/10.1145/2160125.2160143. </a:t>
            </a:r>
          </a:p>
          <a:p>
            <a:pPr fontAlgn="base"/>
            <a:r>
              <a:rPr lang="en-AU" dirty="0"/>
              <a:t>[</a:t>
            </a:r>
            <a:r>
              <a:rPr lang="en-AU" dirty="0" err="1"/>
              <a:t>Oleksy</a:t>
            </a:r>
            <a:r>
              <a:rPr lang="en-AU" dirty="0"/>
              <a:t> and </a:t>
            </a:r>
            <a:r>
              <a:rPr lang="en-AU" dirty="0" err="1"/>
              <a:t>Wnuk</a:t>
            </a:r>
            <a:r>
              <a:rPr lang="en-AU" dirty="0"/>
              <a:t>, 2017] </a:t>
            </a:r>
            <a:r>
              <a:rPr lang="en-AU" dirty="0" err="1"/>
              <a:t>Oleksy</a:t>
            </a:r>
            <a:r>
              <a:rPr lang="en-AU" dirty="0"/>
              <a:t>, T. &amp; </a:t>
            </a:r>
            <a:r>
              <a:rPr lang="en-AU" dirty="0" err="1"/>
              <a:t>Wnuk</a:t>
            </a:r>
            <a:r>
              <a:rPr lang="en-AU" dirty="0"/>
              <a:t>, A. (2017). Catch them all and increase your place attachment! the role of location-based augmented reality games in changing people – place relations. </a:t>
            </a:r>
            <a:r>
              <a:rPr lang="en-AU" i="1" dirty="0"/>
              <a:t>Computers in Human Behavior</a:t>
            </a:r>
            <a:r>
              <a:rPr lang="en-AU" dirty="0"/>
              <a:t>, </a:t>
            </a:r>
            <a:r>
              <a:rPr lang="en-AU" i="1" dirty="0"/>
              <a:t>76</a:t>
            </a:r>
            <a:r>
              <a:rPr lang="en-AU" dirty="0"/>
              <a:t>, 3–8, https://doi.org/10.1016/j.chb.2017.06.008. </a:t>
            </a:r>
          </a:p>
          <a:p>
            <a:pPr fontAlgn="base"/>
            <a:r>
              <a:rPr lang="en-AU" dirty="0"/>
              <a:t>[Pang et al., 2018] Pang, W.-C., Wong, C.-Y., &amp; </a:t>
            </a:r>
            <a:r>
              <a:rPr lang="en-AU" dirty="0" err="1"/>
              <a:t>Seet</a:t>
            </a:r>
            <a:r>
              <a:rPr lang="en-AU" dirty="0"/>
              <a:t>, G. (2018). Exploring the use of robots for museum settings and for learning heritage languages and cultures at the </a:t>
            </a:r>
            <a:r>
              <a:rPr lang="en-AU" dirty="0" err="1"/>
              <a:t>chinese</a:t>
            </a:r>
            <a:r>
              <a:rPr lang="en-AU" dirty="0"/>
              <a:t> heritage centre. </a:t>
            </a:r>
            <a:r>
              <a:rPr lang="en-AU" i="1" dirty="0"/>
              <a:t>Presence: </a:t>
            </a:r>
            <a:r>
              <a:rPr lang="en-AU" i="1" dirty="0" err="1"/>
              <a:t>Teleoperators</a:t>
            </a:r>
            <a:r>
              <a:rPr lang="en-AU" i="1" dirty="0"/>
              <a:t> and Virtual Environments</a:t>
            </a:r>
            <a:r>
              <a:rPr lang="en-AU" dirty="0"/>
              <a:t>, </a:t>
            </a:r>
            <a:r>
              <a:rPr lang="en-AU" i="1" dirty="0"/>
              <a:t>26</a:t>
            </a:r>
            <a:r>
              <a:rPr lang="en-AU" dirty="0"/>
              <a:t>(4), 420–435, https://doi.org/10.1162/PRES_a_00306. </a:t>
            </a:r>
          </a:p>
          <a:p>
            <a:pPr fontAlgn="base"/>
            <a:r>
              <a:rPr lang="en-AU" dirty="0"/>
              <a:t>[</a:t>
            </a:r>
            <a:r>
              <a:rPr lang="en-AU" dirty="0" err="1"/>
              <a:t>Papathanasiou-Zuhrt</a:t>
            </a:r>
            <a:r>
              <a:rPr lang="en-AU" dirty="0"/>
              <a:t> et al., 2017] </a:t>
            </a:r>
            <a:r>
              <a:rPr lang="en-AU" dirty="0" err="1"/>
              <a:t>Papathanasiou-Zuhrt</a:t>
            </a:r>
            <a:r>
              <a:rPr lang="en-AU" dirty="0"/>
              <a:t>, D., Weiss-Ibanez, D. F., &amp; Di Russo, A. (2017). The gamification of heritage in the </a:t>
            </a:r>
            <a:r>
              <a:rPr lang="en-AU" dirty="0" err="1"/>
              <a:t>unesco</a:t>
            </a:r>
            <a:r>
              <a:rPr lang="en-AU" dirty="0"/>
              <a:t> enlisted medieval town of </a:t>
            </a:r>
            <a:r>
              <a:rPr lang="en-AU" dirty="0" err="1"/>
              <a:t>rhodes</a:t>
            </a:r>
            <a:r>
              <a:rPr lang="en-AU" dirty="0"/>
              <a:t>. </a:t>
            </a:r>
            <a:r>
              <a:rPr lang="en-AU" i="1" dirty="0"/>
              <a:t>CEUR Workshop Proceedings</a:t>
            </a:r>
            <a:r>
              <a:rPr lang="en-AU" dirty="0"/>
              <a:t>, </a:t>
            </a:r>
            <a:r>
              <a:rPr lang="en-AU" i="1" dirty="0"/>
              <a:t>1857</a:t>
            </a:r>
            <a:r>
              <a:rPr lang="en-AU" dirty="0"/>
              <a:t>, 60–70. </a:t>
            </a:r>
          </a:p>
          <a:p>
            <a:pPr fontAlgn="base"/>
            <a:r>
              <a:rPr lang="en-AU" dirty="0"/>
              <a:t>[</a:t>
            </a:r>
            <a:r>
              <a:rPr lang="en-AU" dirty="0" err="1"/>
              <a:t>Pavlik</a:t>
            </a:r>
            <a:r>
              <a:rPr lang="en-AU" dirty="0"/>
              <a:t> and Bridges, 2013] </a:t>
            </a:r>
            <a:r>
              <a:rPr lang="en-AU" dirty="0" err="1"/>
              <a:t>Pavlik</a:t>
            </a:r>
            <a:r>
              <a:rPr lang="en-AU" dirty="0"/>
              <a:t>, J. V. &amp; Bridges, F. (2013). The emergence of augmented reality (</a:t>
            </a:r>
            <a:r>
              <a:rPr lang="en-AU" dirty="0" err="1"/>
              <a:t>ar</a:t>
            </a:r>
            <a:r>
              <a:rPr lang="en-AU" dirty="0"/>
              <a:t>) as a storytelling medium in journalism. </a:t>
            </a:r>
            <a:r>
              <a:rPr lang="en-AU" i="1" dirty="0"/>
              <a:t>Journalism &amp; Communication Monographs</a:t>
            </a:r>
            <a:r>
              <a:rPr lang="en-AU" dirty="0"/>
              <a:t>, </a:t>
            </a:r>
            <a:r>
              <a:rPr lang="en-AU" i="1" dirty="0"/>
              <a:t>15</a:t>
            </a:r>
            <a:r>
              <a:rPr lang="en-AU" dirty="0"/>
              <a:t>(1), 4–59, https: //doi.org/10.1177/1522637912470819. </a:t>
            </a:r>
          </a:p>
          <a:p>
            <a:pPr fontAlgn="base"/>
            <a:r>
              <a:rPr lang="en-AU" dirty="0"/>
              <a:t>[</a:t>
            </a:r>
            <a:r>
              <a:rPr lang="en-AU" dirty="0" err="1"/>
              <a:t>Planinc</a:t>
            </a:r>
            <a:r>
              <a:rPr lang="en-AU" dirty="0"/>
              <a:t> et al., 2013] </a:t>
            </a:r>
            <a:r>
              <a:rPr lang="en-AU" dirty="0" err="1"/>
              <a:t>Planinc</a:t>
            </a:r>
            <a:r>
              <a:rPr lang="en-AU" dirty="0"/>
              <a:t>, R., </a:t>
            </a:r>
            <a:r>
              <a:rPr lang="en-AU" dirty="0" err="1"/>
              <a:t>Nake</a:t>
            </a:r>
            <a:r>
              <a:rPr lang="en-AU" dirty="0"/>
              <a:t>, I., &amp; </a:t>
            </a:r>
            <a:r>
              <a:rPr lang="en-AU" dirty="0" err="1"/>
              <a:t>Kampel</a:t>
            </a:r>
            <a:r>
              <a:rPr lang="en-AU" dirty="0"/>
              <a:t>, M. (2013). </a:t>
            </a:r>
            <a:r>
              <a:rPr lang="en-AU" dirty="0" err="1"/>
              <a:t>Exergame</a:t>
            </a:r>
            <a:r>
              <a:rPr lang="en-AU" dirty="0"/>
              <a:t> design guidelines for enhancing elderly’s physical and social activities. In </a:t>
            </a:r>
            <a:r>
              <a:rPr lang="en-AU" i="1" dirty="0"/>
              <a:t>AMBIENT 2013: The Third International Conference on Ambient Computing, Applications, Services and Technologies </a:t>
            </a:r>
            <a:r>
              <a:rPr lang="en-AU" dirty="0"/>
              <a:t>(pp. 58–64). Portugal: </a:t>
            </a:r>
          </a:p>
          <a:p>
            <a:pPr fontAlgn="base"/>
            <a:r>
              <a:rPr lang="en-AU" dirty="0"/>
              <a:t>[</a:t>
            </a:r>
            <a:r>
              <a:rPr lang="en-AU" dirty="0" err="1"/>
              <a:t>Pryss</a:t>
            </a:r>
            <a:r>
              <a:rPr lang="en-AU" dirty="0"/>
              <a:t> et al., 2016] </a:t>
            </a:r>
            <a:r>
              <a:rPr lang="en-AU" dirty="0" err="1"/>
              <a:t>Pryss</a:t>
            </a:r>
            <a:r>
              <a:rPr lang="en-AU" dirty="0"/>
              <a:t>, R., Geiger, P., </a:t>
            </a:r>
            <a:r>
              <a:rPr lang="en-AU" dirty="0" err="1"/>
              <a:t>Schickler</a:t>
            </a:r>
            <a:r>
              <a:rPr lang="en-AU" dirty="0"/>
              <a:t>, M., </a:t>
            </a:r>
            <a:r>
              <a:rPr lang="en-AU" dirty="0" err="1"/>
              <a:t>Schobel</a:t>
            </a:r>
            <a:r>
              <a:rPr lang="en-AU" dirty="0"/>
              <a:t>, J., &amp; Reichert, M. (2016). Advanced algorithms for location-based smart mobile augmented reality applications. </a:t>
            </a:r>
            <a:r>
              <a:rPr lang="en-AU" i="1" dirty="0"/>
              <a:t>Procedia Computer Science</a:t>
            </a:r>
            <a:r>
              <a:rPr lang="en-AU" dirty="0"/>
              <a:t>, </a:t>
            </a:r>
            <a:r>
              <a:rPr lang="en-AU" i="1" dirty="0"/>
              <a:t>94</a:t>
            </a:r>
            <a:r>
              <a:rPr lang="en-AU" dirty="0"/>
              <a:t>, 97–104, https://doi.org/10.1016/j.procs.2016.08.017. </a:t>
            </a:r>
          </a:p>
          <a:p>
            <a:pPr fontAlgn="base"/>
            <a:r>
              <a:rPr lang="en-AU" dirty="0"/>
              <a:t>[</a:t>
            </a:r>
            <a:r>
              <a:rPr lang="en-AU" dirty="0" err="1"/>
              <a:t>Radu</a:t>
            </a:r>
            <a:r>
              <a:rPr lang="en-AU" dirty="0"/>
              <a:t>, 2012] </a:t>
            </a:r>
            <a:r>
              <a:rPr lang="en-AU" dirty="0" err="1"/>
              <a:t>Radu</a:t>
            </a:r>
            <a:r>
              <a:rPr lang="en-AU" dirty="0"/>
              <a:t>, I. (2012). Why should my students use </a:t>
            </a:r>
            <a:r>
              <a:rPr lang="en-AU" dirty="0" err="1"/>
              <a:t>ar</a:t>
            </a:r>
            <a:r>
              <a:rPr lang="en-AU" dirty="0"/>
              <a:t>? a comparative review of the educational impacts of augmented-reality. In </a:t>
            </a:r>
            <a:r>
              <a:rPr lang="en-AU" i="1" dirty="0"/>
              <a:t>2012 IEEE International Symposium on Mixed and Augmented Reality (ISMAR) </a:t>
            </a:r>
            <a:r>
              <a:rPr lang="en-AU" dirty="0"/>
              <a:t>https://doi.org/10.1109/Ismar.2012.6402590. </a:t>
            </a:r>
          </a:p>
          <a:p>
            <a:pPr fontAlgn="base"/>
            <a:r>
              <a:rPr lang="en-AU" dirty="0"/>
              <a:t>[Richardson, 2016] Richardson, D. (2016). Exploring the potential of a location based augmented reality game for language learning. </a:t>
            </a:r>
            <a:r>
              <a:rPr lang="en-AU" i="1" dirty="0"/>
              <a:t>International Journal of Game-Based Learning</a:t>
            </a:r>
            <a:r>
              <a:rPr lang="en-AU" dirty="0"/>
              <a:t>, </a:t>
            </a:r>
            <a:r>
              <a:rPr lang="en-AU" i="1" dirty="0"/>
              <a:t>6</a:t>
            </a:r>
            <a:r>
              <a:rPr lang="en-AU" dirty="0"/>
              <a:t>, 34–49, https://doi. org/10.4018/Ijgbl.2016070103. </a:t>
            </a:r>
          </a:p>
          <a:p>
            <a:pPr fontAlgn="base"/>
            <a:r>
              <a:rPr lang="en-AU" dirty="0"/>
              <a:t>[Roo and </a:t>
            </a:r>
            <a:r>
              <a:rPr lang="en-AU" dirty="0" err="1"/>
              <a:t>Hachet</a:t>
            </a:r>
            <a:r>
              <a:rPr lang="en-AU" dirty="0"/>
              <a:t>, 2017] Roo, J. S. &amp; </a:t>
            </a:r>
            <a:r>
              <a:rPr lang="en-AU" dirty="0" err="1"/>
              <a:t>Hachet</a:t>
            </a:r>
            <a:r>
              <a:rPr lang="en-AU" dirty="0"/>
              <a:t>, M. (2017). One reality: Augmenting how the physical world is experienced by combining multiple mixed reality modalities. </a:t>
            </a:r>
            <a:r>
              <a:rPr lang="en-AU" i="1" dirty="0"/>
              <a:t>Proceedings of the 30th Annual ACM Symposium on User Interface Software and Technology – UIST ’17</a:t>
            </a:r>
            <a:r>
              <a:rPr lang="en-AU" dirty="0"/>
              <a:t>, (pp. 787–795)., https://doi.org/10.1145/3126594.3126638. </a:t>
            </a:r>
          </a:p>
          <a:p>
            <a:pPr fontAlgn="base"/>
            <a:r>
              <a:rPr lang="en-AU" dirty="0"/>
              <a:t>[Rouse et al., 2015] Rouse, R., Engberg, M., </a:t>
            </a:r>
            <a:r>
              <a:rPr lang="en-AU" dirty="0" err="1"/>
              <a:t>JafariNaimi</a:t>
            </a:r>
            <a:r>
              <a:rPr lang="en-AU" dirty="0"/>
              <a:t>, N., &amp; Bolter, J. D. (2015). </a:t>
            </a:r>
            <a:r>
              <a:rPr lang="en-AU" dirty="0" err="1"/>
              <a:t>Mrx</a:t>
            </a:r>
            <a:r>
              <a:rPr lang="en-AU" dirty="0"/>
              <a:t>: an interdisciplinary framework for mixed reality experience design and criticism. </a:t>
            </a:r>
            <a:r>
              <a:rPr lang="en-AU" i="1" dirty="0"/>
              <a:t>Digital Creativity</a:t>
            </a:r>
            <a:r>
              <a:rPr lang="en-AU" dirty="0"/>
              <a:t>, </a:t>
            </a:r>
            <a:r>
              <a:rPr lang="en-AU" i="1" dirty="0"/>
              <a:t>26</a:t>
            </a:r>
            <a:r>
              <a:rPr lang="en-AU" dirty="0"/>
              <a:t>, 175–181, https: //doi.org/10.1080/14626268.2015.1100123. </a:t>
            </a:r>
          </a:p>
          <a:p>
            <a:pPr fontAlgn="base"/>
            <a:r>
              <a:rPr lang="en-AU" dirty="0"/>
              <a:t>[</a:t>
            </a:r>
            <a:r>
              <a:rPr lang="en-AU" dirty="0" err="1"/>
              <a:t>Salen</a:t>
            </a:r>
            <a:r>
              <a:rPr lang="en-AU" dirty="0"/>
              <a:t> and Zimmerman, 2004] </a:t>
            </a:r>
            <a:r>
              <a:rPr lang="en-AU" dirty="0" err="1"/>
              <a:t>Salen</a:t>
            </a:r>
            <a:r>
              <a:rPr lang="en-AU" dirty="0"/>
              <a:t>, K. &amp; Zimmerman, E. (2004). </a:t>
            </a:r>
            <a:r>
              <a:rPr lang="en-AU" i="1" dirty="0"/>
              <a:t>Rules of Play: Game Design Fundamentals</a:t>
            </a:r>
            <a:r>
              <a:rPr lang="en-AU" dirty="0"/>
              <a:t>. MIT Press. </a:t>
            </a:r>
          </a:p>
          <a:p>
            <a:pPr fontAlgn="base"/>
            <a:r>
              <a:rPr lang="en-AU" dirty="0"/>
              <a:t>[</a:t>
            </a:r>
            <a:r>
              <a:rPr lang="en-AU" dirty="0" err="1"/>
              <a:t>Schmalstieg</a:t>
            </a:r>
            <a:r>
              <a:rPr lang="en-AU" dirty="0"/>
              <a:t> and </a:t>
            </a:r>
            <a:r>
              <a:rPr lang="en-AU" dirty="0" err="1"/>
              <a:t>Hollerer</a:t>
            </a:r>
            <a:r>
              <a:rPr lang="en-AU" dirty="0"/>
              <a:t>, 2016] </a:t>
            </a:r>
            <a:r>
              <a:rPr lang="en-AU" dirty="0" err="1"/>
              <a:t>Schmalstieg</a:t>
            </a:r>
            <a:r>
              <a:rPr lang="en-AU" dirty="0"/>
              <a:t>, D. &amp; </a:t>
            </a:r>
            <a:r>
              <a:rPr lang="en-AU" dirty="0" err="1"/>
              <a:t>Hollerer</a:t>
            </a:r>
            <a:r>
              <a:rPr lang="en-AU" dirty="0"/>
              <a:t>, T. (2016). </a:t>
            </a:r>
            <a:r>
              <a:rPr lang="en-AU" i="1" dirty="0"/>
              <a:t>Augmented Reality: Principles and Practice</a:t>
            </a:r>
            <a:r>
              <a:rPr lang="en-AU" dirty="0"/>
              <a:t>. Addison-Wesley usability and HCI series. Addison-Wesley. </a:t>
            </a:r>
          </a:p>
          <a:p>
            <a:pPr fontAlgn="base"/>
            <a:r>
              <a:rPr lang="en-AU" dirty="0"/>
              <a:t>[Schneider et al., 2017] Schneider, J., </a:t>
            </a:r>
            <a:r>
              <a:rPr lang="en-AU" dirty="0" err="1"/>
              <a:t>Schaal</a:t>
            </a:r>
            <a:r>
              <a:rPr lang="en-AU" dirty="0"/>
              <a:t>, S., &amp; </a:t>
            </a:r>
            <a:r>
              <a:rPr lang="en-AU" dirty="0" err="1"/>
              <a:t>Schlieder</a:t>
            </a:r>
            <a:r>
              <a:rPr lang="en-AU" dirty="0"/>
              <a:t>, C. (2017). </a:t>
            </a:r>
            <a:r>
              <a:rPr lang="en-AU" dirty="0" err="1"/>
              <a:t>Geogames</a:t>
            </a:r>
            <a:r>
              <a:rPr lang="en-AU" dirty="0"/>
              <a:t> in education for sustainable development: Transferring a simulation game in outdoor settings. </a:t>
            </a:r>
          </a:p>
          <a:p>
            <a:pPr fontAlgn="base"/>
            <a:r>
              <a:rPr lang="en-AU" dirty="0"/>
              <a:t>[</a:t>
            </a:r>
            <a:r>
              <a:rPr lang="en-AU" dirty="0" err="1"/>
              <a:t>Schoneveld</a:t>
            </a:r>
            <a:r>
              <a:rPr lang="en-AU" dirty="0"/>
              <a:t> et al., 2016] </a:t>
            </a:r>
            <a:r>
              <a:rPr lang="en-AU" dirty="0" err="1"/>
              <a:t>Schoneveld</a:t>
            </a:r>
            <a:r>
              <a:rPr lang="en-AU" dirty="0"/>
              <a:t>, E. A., </a:t>
            </a:r>
            <a:r>
              <a:rPr lang="en-AU" dirty="0" err="1"/>
              <a:t>Malmberg</a:t>
            </a:r>
            <a:r>
              <a:rPr lang="en-AU" dirty="0"/>
              <a:t>, M., </a:t>
            </a:r>
            <a:r>
              <a:rPr lang="en-AU" dirty="0" err="1"/>
              <a:t>Lichtwarck-Aschoff</a:t>
            </a:r>
            <a:r>
              <a:rPr lang="en-AU" dirty="0"/>
              <a:t>, A., Verheijen, G. P., Engels, R. C. M. E., &amp; </a:t>
            </a:r>
            <a:r>
              <a:rPr lang="en-AU" dirty="0" err="1"/>
              <a:t>Granic</a:t>
            </a:r>
            <a:r>
              <a:rPr lang="en-AU" dirty="0"/>
              <a:t>, I. (2016). A </a:t>
            </a:r>
            <a:r>
              <a:rPr lang="en-AU" dirty="0" err="1"/>
              <a:t>neurofeedback</a:t>
            </a:r>
            <a:r>
              <a:rPr lang="en-AU" dirty="0"/>
              <a:t> video game (</a:t>
            </a:r>
            <a:r>
              <a:rPr lang="en-AU" dirty="0" err="1"/>
              <a:t>mindlight</a:t>
            </a:r>
            <a:r>
              <a:rPr lang="en-AU" dirty="0"/>
              <a:t>) to prevent anxiety in children: A randomized controlled trial. </a:t>
            </a:r>
            <a:r>
              <a:rPr lang="en-AU" i="1" dirty="0"/>
              <a:t>Computers in Human Behavior</a:t>
            </a:r>
            <a:r>
              <a:rPr lang="en-AU" dirty="0"/>
              <a:t>, </a:t>
            </a:r>
            <a:r>
              <a:rPr lang="en-AU" i="1" dirty="0"/>
              <a:t>63</a:t>
            </a:r>
            <a:r>
              <a:rPr lang="en-AU" dirty="0"/>
              <a:t>, 321–333, https://doi.org/10.1016/ j.chb.2016.05.005. </a:t>
            </a:r>
          </a:p>
          <a:p>
            <a:pPr fontAlgn="base"/>
            <a:r>
              <a:rPr lang="en-AU" dirty="0"/>
              <a:t>[Silva et al., 2016] Silva, A. R., </a:t>
            </a:r>
            <a:r>
              <a:rPr lang="en-AU" dirty="0" err="1"/>
              <a:t>Clua</a:t>
            </a:r>
            <a:r>
              <a:rPr lang="en-AU" dirty="0"/>
              <a:t>, E., Valente, L., &amp; </a:t>
            </a:r>
            <a:r>
              <a:rPr lang="en-AU" dirty="0" err="1"/>
              <a:t>Feijo</a:t>
            </a:r>
            <a:r>
              <a:rPr lang="en-AU" dirty="0"/>
              <a:t>, B. (2016). First steps towards live-action virtual reality games. </a:t>
            </a:r>
            <a:r>
              <a:rPr lang="en-AU" i="1" dirty="0"/>
              <a:t>SBC Journal on Interactive Systems</a:t>
            </a:r>
            <a:r>
              <a:rPr lang="en-AU" dirty="0"/>
              <a:t>, </a:t>
            </a:r>
            <a:r>
              <a:rPr lang="en-AU" i="1" dirty="0"/>
              <a:t>7</a:t>
            </a:r>
            <a:r>
              <a:rPr lang="en-AU" dirty="0"/>
              <a:t>(1), 3–16. </a:t>
            </a:r>
          </a:p>
          <a:p>
            <a:pPr fontAlgn="base"/>
            <a:r>
              <a:rPr lang="en-AU" dirty="0"/>
              <a:t>[</a:t>
            </a:r>
            <a:r>
              <a:rPr lang="en-AU" dirty="0" err="1"/>
              <a:t>Skarbez</a:t>
            </a:r>
            <a:r>
              <a:rPr lang="en-AU" dirty="0"/>
              <a:t> et al., 2021] </a:t>
            </a:r>
            <a:r>
              <a:rPr lang="en-AU" dirty="0" err="1"/>
              <a:t>Skarbez</a:t>
            </a:r>
            <a:r>
              <a:rPr lang="en-AU" dirty="0"/>
              <a:t>, R., Smith, M., &amp; Whitton, M. C. (2021). Revisiting Milgram and </a:t>
            </a:r>
            <a:r>
              <a:rPr lang="en-AU" dirty="0" err="1"/>
              <a:t>Kishino's</a:t>
            </a:r>
            <a:r>
              <a:rPr lang="en-AU" dirty="0"/>
              <a:t> reality-virtuality continuum. </a:t>
            </a:r>
            <a:r>
              <a:rPr lang="en-AU" i="1" dirty="0"/>
              <a:t>Frontiers in Virtual Reality</a:t>
            </a:r>
            <a:r>
              <a:rPr lang="en-AU" dirty="0"/>
              <a:t>, </a:t>
            </a:r>
            <a:r>
              <a:rPr lang="en-AU" i="1" dirty="0"/>
              <a:t>2</a:t>
            </a:r>
            <a:r>
              <a:rPr lang="en-AU" dirty="0"/>
              <a:t>, https://doi.org/10.3389/frvir.2021. 647997. </a:t>
            </a:r>
          </a:p>
          <a:p>
            <a:pPr fontAlgn="base"/>
            <a:r>
              <a:rPr lang="en-AU" dirty="0"/>
              <a:t>[Slater and Wilbur, 1997] Slater, M. &amp; Wilbur, S. (1997). A framework for immersive virtual environments five: Speculations on the role of presence in virtual environments. </a:t>
            </a:r>
            <a:r>
              <a:rPr lang="en-AU" i="1" dirty="0"/>
              <a:t>Presence: </a:t>
            </a:r>
            <a:r>
              <a:rPr lang="en-AU" i="1" dirty="0" err="1"/>
              <a:t>Teleoper</a:t>
            </a:r>
            <a:r>
              <a:rPr lang="en-AU" i="1" dirty="0"/>
              <a:t>. Virtual Environ.</a:t>
            </a:r>
            <a:r>
              <a:rPr lang="en-AU" dirty="0"/>
              <a:t>, </a:t>
            </a:r>
            <a:r>
              <a:rPr lang="en-AU" i="1" dirty="0"/>
              <a:t>6</a:t>
            </a:r>
            <a:r>
              <a:rPr lang="en-AU" dirty="0"/>
              <a:t>(6), 603–616, https://doi.org/10.1162/pres.1997.6.6.603. </a:t>
            </a:r>
          </a:p>
          <a:p>
            <a:pPr fontAlgn="base"/>
            <a:r>
              <a:rPr lang="en-AU" dirty="0"/>
              <a:t>[Speicher et al., 2019] Speicher, M., Hall, B. D., &amp; </a:t>
            </a:r>
            <a:r>
              <a:rPr lang="en-AU" dirty="0" err="1"/>
              <a:t>Nebeling</a:t>
            </a:r>
            <a:r>
              <a:rPr lang="en-AU" dirty="0"/>
              <a:t>, M. (2019). What is mixed reality? In </a:t>
            </a:r>
            <a:r>
              <a:rPr lang="en-AU" i="1" dirty="0"/>
              <a:t>CHI ’19: Proceedings of the 2019 CHI Conference on Human Factors in Computing Systems</a:t>
            </a:r>
            <a:r>
              <a:rPr lang="en-AU" dirty="0"/>
              <a:t>: https: //doi.org/10.1145/3290605.3300767. </a:t>
            </a:r>
          </a:p>
          <a:p>
            <a:pPr fontAlgn="base"/>
            <a:r>
              <a:rPr lang="en-AU" dirty="0"/>
              <a:t>[</a:t>
            </a:r>
            <a:r>
              <a:rPr lang="en-AU" dirty="0" err="1"/>
              <a:t>Speiginer</a:t>
            </a:r>
            <a:r>
              <a:rPr lang="en-AU" dirty="0"/>
              <a:t> and </a:t>
            </a:r>
            <a:r>
              <a:rPr lang="en-AU" dirty="0" err="1"/>
              <a:t>Maclntyre</a:t>
            </a:r>
            <a:r>
              <a:rPr lang="en-AU" dirty="0"/>
              <a:t>, 2018] </a:t>
            </a:r>
            <a:r>
              <a:rPr lang="en-AU" dirty="0" err="1"/>
              <a:t>Speiginer</a:t>
            </a:r>
            <a:r>
              <a:rPr lang="en-AU" dirty="0"/>
              <a:t>, G. &amp; </a:t>
            </a:r>
            <a:r>
              <a:rPr lang="en-AU" dirty="0" err="1"/>
              <a:t>Maclntyre</a:t>
            </a:r>
            <a:r>
              <a:rPr lang="en-AU" dirty="0"/>
              <a:t>, B. (2018). Rethinking reality: A layered model of reality for immersive systems. In </a:t>
            </a:r>
            <a:r>
              <a:rPr lang="en-AU" i="1" dirty="0"/>
              <a:t>IEEE International Symposium on Mixed and Augmented Reality Adjunct</a:t>
            </a:r>
            <a:r>
              <a:rPr lang="en-AU" dirty="0"/>
              <a:t>: https://doi.org/10.1109/ismar-adjunct.2018.00097. </a:t>
            </a:r>
          </a:p>
          <a:p>
            <a:pPr fontAlgn="base"/>
            <a:r>
              <a:rPr lang="en-AU" dirty="0"/>
              <a:t>[</a:t>
            </a:r>
            <a:r>
              <a:rPr lang="en-AU" dirty="0" err="1"/>
              <a:t>Spohrer</a:t>
            </a:r>
            <a:r>
              <a:rPr lang="en-AU" dirty="0"/>
              <a:t>, 1999] </a:t>
            </a:r>
            <a:r>
              <a:rPr lang="en-AU" dirty="0" err="1"/>
              <a:t>Spohrer</a:t>
            </a:r>
            <a:r>
              <a:rPr lang="en-AU" dirty="0"/>
              <a:t>, J. C. (1999). Information in places. </a:t>
            </a:r>
            <a:r>
              <a:rPr lang="en-AU" i="1" dirty="0"/>
              <a:t>IBM Systems Journal</a:t>
            </a:r>
            <a:r>
              <a:rPr lang="en-AU" dirty="0"/>
              <a:t>, </a:t>
            </a:r>
            <a:r>
              <a:rPr lang="en-AU" i="1" dirty="0"/>
              <a:t>38</a:t>
            </a:r>
            <a:r>
              <a:rPr lang="en-AU" dirty="0"/>
              <a:t>(4), 602–628, https: //doi.org/10.1147/sj.384.0602. </a:t>
            </a:r>
          </a:p>
          <a:p>
            <a:pPr fontAlgn="base"/>
            <a:r>
              <a:rPr lang="en-AU" dirty="0"/>
              <a:t>[Stapleton et al., 2002] Stapleton, C., Hughes, C., &amp; </a:t>
            </a:r>
            <a:r>
              <a:rPr lang="en-AU" dirty="0" err="1"/>
              <a:t>Moshell</a:t>
            </a:r>
            <a:r>
              <a:rPr lang="en-AU" dirty="0"/>
              <a:t>, J. M. (2002). Mixed reality and the interactive imagination: Adding the art to the science and technology of mixed reality for training, education and entertainment introduction: Putting the stimulation in simulation. </a:t>
            </a:r>
            <a:r>
              <a:rPr lang="en-AU" i="1" dirty="0"/>
              <a:t>First Swedish-American Workshop on </a:t>
            </a:r>
            <a:r>
              <a:rPr lang="en-AU" i="1" dirty="0" err="1"/>
              <a:t>Modeling</a:t>
            </a:r>
            <a:r>
              <a:rPr lang="en-AU" i="1" dirty="0"/>
              <a:t> and Simulation (SAWMAS)</a:t>
            </a:r>
            <a:r>
              <a:rPr lang="en-AU" dirty="0"/>
              <a:t>, (pp. 30–31). </a:t>
            </a:r>
          </a:p>
          <a:p>
            <a:pPr fontAlgn="base"/>
            <a:r>
              <a:rPr lang="en-AU" dirty="0"/>
              <a:t>[</a:t>
            </a:r>
            <a:r>
              <a:rPr lang="en-AU" dirty="0" err="1"/>
              <a:t>Steuer</a:t>
            </a:r>
            <a:r>
              <a:rPr lang="en-AU" dirty="0"/>
              <a:t>, 1992] </a:t>
            </a:r>
            <a:r>
              <a:rPr lang="en-AU" dirty="0" err="1"/>
              <a:t>Steuer</a:t>
            </a:r>
            <a:r>
              <a:rPr lang="en-AU" dirty="0"/>
              <a:t>, J. (1992). Defining virtual reality: Dimensions determining telepresence. </a:t>
            </a:r>
            <a:r>
              <a:rPr lang="en-AU" i="1" dirty="0"/>
              <a:t>Journal of Communication</a:t>
            </a:r>
            <a:r>
              <a:rPr lang="en-AU" dirty="0"/>
              <a:t>, </a:t>
            </a:r>
            <a:r>
              <a:rPr lang="en-AU" i="1" dirty="0"/>
              <a:t>42</a:t>
            </a:r>
            <a:r>
              <a:rPr lang="en-AU" dirty="0"/>
              <a:t>(4), 73–93, https://doi.org/10.1111/j.1460-2466.1992.tb00812.x. </a:t>
            </a:r>
          </a:p>
          <a:p>
            <a:pPr fontAlgn="base"/>
            <a:r>
              <a:rPr lang="en-AU" dirty="0"/>
              <a:t>[Suzuki et al., 2020] Suzuki, S., et al. (2020). Virtual experiments in </a:t>
            </a:r>
            <a:r>
              <a:rPr lang="en-AU" dirty="0" err="1"/>
              <a:t>metaverse</a:t>
            </a:r>
            <a:r>
              <a:rPr lang="en-AU" dirty="0"/>
              <a:t> and their applications to collaborative projects: The framework and its significance. </a:t>
            </a:r>
            <a:r>
              <a:rPr lang="en-AU" i="1" dirty="0"/>
              <a:t>Procedia Computer Science</a:t>
            </a:r>
            <a:r>
              <a:rPr lang="en-AU" dirty="0"/>
              <a:t>, </a:t>
            </a:r>
            <a:r>
              <a:rPr lang="en-AU" i="1" dirty="0"/>
              <a:t>176</a:t>
            </a:r>
            <a:r>
              <a:rPr lang="en-AU" dirty="0"/>
              <a:t>, 2125–2132, https://doi.org/10.1016/j.procs.2020.09.249. </a:t>
            </a:r>
          </a:p>
        </p:txBody>
      </p:sp>
    </p:spTree>
    <p:custDataLst>
      <p:tags r:id="rId1"/>
    </p:custDataLst>
    <p:extLst>
      <p:ext uri="{BB962C8B-B14F-4D97-AF65-F5344CB8AC3E}">
        <p14:creationId xmlns:p14="http://schemas.microsoft.com/office/powerpoint/2010/main" val="231444332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p:txBody>
          <a:bodyPr/>
          <a:lstStyle/>
          <a:p>
            <a:pPr>
              <a:defRPr/>
            </a:pPr>
            <a:r>
              <a:rPr lang="en-US" dirty="0"/>
              <a:t>References</a:t>
            </a:r>
          </a:p>
        </p:txBody>
      </p:sp>
      <p:sp>
        <p:nvSpPr>
          <p:cNvPr id="618499" name="Rectangle 3"/>
          <p:cNvSpPr>
            <a:spLocks noGrp="1" noChangeArrowheads="1"/>
          </p:cNvSpPr>
          <p:nvPr>
            <p:ph type="body" idx="1"/>
            <p:custDataLst>
              <p:tags r:id="rId3"/>
            </p:custDataLst>
          </p:nvPr>
        </p:nvSpPr>
        <p:spPr/>
        <p:txBody>
          <a:bodyPr vert="horz" lIns="91440" tIns="45720" rIns="91440" bIns="45720" rtlCol="0" anchor="t">
            <a:normAutofit fontScale="40000" lnSpcReduction="20000"/>
          </a:bodyPr>
          <a:lstStyle/>
          <a:p>
            <a:pPr fontAlgn="base"/>
            <a:r>
              <a:rPr lang="en-AU" dirty="0"/>
              <a:t>[Tsai et al., 2017] Tsai, T.-H., Shen, C.-Y., Lin, Z.-S., Liu, H.-R., &amp; </a:t>
            </a:r>
            <a:r>
              <a:rPr lang="en-AU" dirty="0" err="1"/>
              <a:t>Chiou</a:t>
            </a:r>
            <a:r>
              <a:rPr lang="en-AU" dirty="0"/>
              <a:t>, W.-K. (2017). Exploring </a:t>
            </a:r>
            <a:r>
              <a:rPr lang="en-AU" dirty="0" err="1"/>
              <a:t>locationbased</a:t>
            </a:r>
            <a:r>
              <a:rPr lang="en-AU" dirty="0"/>
              <a:t> augmented reality experience in museums. In M. </a:t>
            </a:r>
            <a:r>
              <a:rPr lang="en-AU" dirty="0" err="1"/>
              <a:t>Antona</a:t>
            </a:r>
            <a:r>
              <a:rPr lang="en-AU" dirty="0"/>
              <a:t> &amp; </a:t>
            </a:r>
            <a:r>
              <a:rPr lang="en-AU" dirty="0" err="1"/>
              <a:t>Stephanidis</a:t>
            </a:r>
            <a:r>
              <a:rPr lang="en-AU" dirty="0"/>
              <a:t> (Eds.), </a:t>
            </a:r>
            <a:r>
              <a:rPr lang="en-AU" i="1" dirty="0"/>
              <a:t>Universal Access in Human–Computer Interaction. Designing Novel Interactions </a:t>
            </a:r>
            <a:r>
              <a:rPr lang="en-AU" dirty="0"/>
              <a:t>(pp. 199–209).: https://doi.org/10. 1007/978-3-319-58703-5_15. </a:t>
            </a:r>
          </a:p>
          <a:p>
            <a:pPr fontAlgn="base"/>
            <a:r>
              <a:rPr lang="en-AU" dirty="0"/>
              <a:t>[Van </a:t>
            </a:r>
            <a:r>
              <a:rPr lang="en-AU" dirty="0" err="1"/>
              <a:t>Krevelen</a:t>
            </a:r>
            <a:r>
              <a:rPr lang="en-AU" dirty="0"/>
              <a:t> and </a:t>
            </a:r>
            <a:r>
              <a:rPr lang="en-AU" dirty="0" err="1"/>
              <a:t>Poelman</a:t>
            </a:r>
            <a:r>
              <a:rPr lang="en-AU" dirty="0"/>
              <a:t>, 2010] Van </a:t>
            </a:r>
            <a:r>
              <a:rPr lang="en-AU" dirty="0" err="1"/>
              <a:t>Krevelen</a:t>
            </a:r>
            <a:r>
              <a:rPr lang="en-AU" dirty="0"/>
              <a:t>, D. W. F. &amp; </a:t>
            </a:r>
            <a:r>
              <a:rPr lang="en-AU" dirty="0" err="1"/>
              <a:t>Poelman</a:t>
            </a:r>
            <a:r>
              <a:rPr lang="en-AU" dirty="0"/>
              <a:t>, R. (2010). A survey of augmented reality technologies, applications and limitations. </a:t>
            </a:r>
            <a:r>
              <a:rPr lang="en-AU" i="1" dirty="0"/>
              <a:t>International journal of virtual reality</a:t>
            </a:r>
            <a:r>
              <a:rPr lang="en-AU" dirty="0"/>
              <a:t>, </a:t>
            </a:r>
            <a:r>
              <a:rPr lang="en-AU" i="1" dirty="0"/>
              <a:t>9</a:t>
            </a:r>
            <a:r>
              <a:rPr lang="en-AU" dirty="0"/>
              <a:t>(2), 1. </a:t>
            </a:r>
          </a:p>
          <a:p>
            <a:pPr fontAlgn="base"/>
            <a:r>
              <a:rPr lang="en-AU" dirty="0"/>
              <a:t>[Walk et al., 2017] Walk, W., </a:t>
            </a:r>
            <a:r>
              <a:rPr lang="en-AU" dirty="0" err="1"/>
              <a:t>Gorlich</a:t>
            </a:r>
            <a:r>
              <a:rPr lang="en-AU" dirty="0"/>
              <a:t>, D., &amp; Barrett, M. (2017). </a:t>
            </a:r>
            <a:r>
              <a:rPr lang="en-AU" i="1" dirty="0"/>
              <a:t>Game Dynamics: Best Practices in Procedural and Dynamic Game Content Generation</a:t>
            </a:r>
            <a:r>
              <a:rPr lang="en-AU" dirty="0"/>
              <a:t>, chapter Design, Dynamics, Experience (DDE): An Advancement of the MDA Framework for Game Design, (pp. 27–45). Springer International Publishing. </a:t>
            </a:r>
          </a:p>
          <a:p>
            <a:pPr fontAlgn="base"/>
            <a:r>
              <a:rPr lang="en-AU" dirty="0"/>
              <a:t>[Weber, 2016] Weber, J. (2016). </a:t>
            </a:r>
            <a:r>
              <a:rPr lang="en-AU" i="1" dirty="0"/>
              <a:t>Designing Engaging Experiences with Location-Based Augmented Reality Games for Urban Tourism Environments</a:t>
            </a:r>
            <a:r>
              <a:rPr lang="en-AU" dirty="0"/>
              <a:t>. PhD thesis. </a:t>
            </a:r>
          </a:p>
          <a:p>
            <a:pPr fontAlgn="base"/>
            <a:r>
              <a:rPr lang="en-AU" dirty="0"/>
              <a:t>[Xu et al., 2016] Xu, F., Tian, F., </a:t>
            </a:r>
            <a:r>
              <a:rPr lang="en-AU" dirty="0" err="1"/>
              <a:t>Buhalis</a:t>
            </a:r>
            <a:r>
              <a:rPr lang="en-AU" dirty="0"/>
              <a:t>, D., Weber, J., &amp; Zhang, H. (2016). Tourists as mobile gamers: </a:t>
            </a:r>
          </a:p>
          <a:p>
            <a:pPr fontAlgn="base"/>
            <a:r>
              <a:rPr lang="en-AU" dirty="0"/>
              <a:t>Gamification for tourism marketing. </a:t>
            </a:r>
            <a:r>
              <a:rPr lang="en-AU" i="1" dirty="0"/>
              <a:t>Journal of Travel and Tourism Marketing</a:t>
            </a:r>
            <a:r>
              <a:rPr lang="en-AU" dirty="0"/>
              <a:t>, </a:t>
            </a:r>
            <a:r>
              <a:rPr lang="en-AU" i="1" dirty="0"/>
              <a:t>33</a:t>
            </a:r>
            <a:r>
              <a:rPr lang="en-AU" dirty="0"/>
              <a:t>, 1124–1142, https: //doi.org/10.1080/10548408.2015.1093999. </a:t>
            </a:r>
          </a:p>
          <a:p>
            <a:pPr fontAlgn="base"/>
            <a:r>
              <a:rPr lang="en-AU" dirty="0"/>
              <a:t>[Yan et al., 2015] Yan, S., Ding, G., Guan, Z., Sun, N., Li, H., &amp; Zhang, L. (2015). </a:t>
            </a:r>
            <a:r>
              <a:rPr lang="en-AU" dirty="0" err="1"/>
              <a:t>Outsideme</a:t>
            </a:r>
            <a:r>
              <a:rPr lang="en-AU" dirty="0"/>
              <a:t>: Augmenting dancer’s external self-image by using a mixed reality system. In </a:t>
            </a:r>
            <a:r>
              <a:rPr lang="en-AU" i="1" dirty="0"/>
              <a:t>Proceedings of the 33rd Annual ACM Conference Extended Abstracts on Human Factors in Computing Systems </a:t>
            </a:r>
            <a:r>
              <a:rPr lang="en-AU" dirty="0"/>
              <a:t>(pp. 965–970). Seoul, Republic of Korea: https://doi.org/10.1145/2702613.2732759. </a:t>
            </a:r>
          </a:p>
          <a:p>
            <a:pPr fontAlgn="base"/>
            <a:r>
              <a:rPr lang="en-AU" dirty="0"/>
              <a:t>[Zamora-Musa et al., 2018] Zamora-Musa, R., Velez, J., &amp; </a:t>
            </a:r>
            <a:r>
              <a:rPr lang="en-AU" dirty="0" err="1"/>
              <a:t>Paez-Logreira</a:t>
            </a:r>
            <a:r>
              <a:rPr lang="en-AU" dirty="0"/>
              <a:t>, H. (2018). Evaluating learnability in a 3d heritage tour. </a:t>
            </a:r>
            <a:r>
              <a:rPr lang="en-AU" i="1" dirty="0"/>
              <a:t>Presence: </a:t>
            </a:r>
            <a:r>
              <a:rPr lang="en-AU" i="1" dirty="0" err="1"/>
              <a:t>Teleoperators</a:t>
            </a:r>
            <a:r>
              <a:rPr lang="en-AU" i="1" dirty="0"/>
              <a:t> and Virtual Environments</a:t>
            </a:r>
            <a:r>
              <a:rPr lang="en-AU" dirty="0"/>
              <a:t>, </a:t>
            </a:r>
            <a:r>
              <a:rPr lang="en-AU" i="1" dirty="0"/>
              <a:t>26</a:t>
            </a:r>
            <a:r>
              <a:rPr lang="en-AU" dirty="0"/>
              <a:t>(4), 366–377, https://doi. org/10.1162/PRES_a_00305. </a:t>
            </a:r>
          </a:p>
          <a:p>
            <a:pPr fontAlgn="base"/>
            <a:r>
              <a:rPr lang="en-AU" dirty="0"/>
              <a:t>[Zhao and </a:t>
            </a:r>
            <a:r>
              <a:rPr lang="en-AU" dirty="0" err="1"/>
              <a:t>Klippelt</a:t>
            </a:r>
            <a:r>
              <a:rPr lang="en-AU" dirty="0"/>
              <a:t>, 2019] Zhao, J. &amp; </a:t>
            </a:r>
            <a:r>
              <a:rPr lang="en-AU" dirty="0" err="1"/>
              <a:t>Klippelt</a:t>
            </a:r>
            <a:r>
              <a:rPr lang="en-AU" dirty="0"/>
              <a:t>, A. (2019). Scale – unexplored opportunities for immersive technologies in place-based learning. In </a:t>
            </a:r>
            <a:r>
              <a:rPr lang="en-AU" i="1" dirty="0"/>
              <a:t>2019 IEEE Conference on Virtual Reality and 3D User Interfaces (VR) </a:t>
            </a:r>
            <a:r>
              <a:rPr lang="en-AU" dirty="0"/>
              <a:t>https://doi.org/10.1109/Vr.2019.8797867. </a:t>
            </a:r>
          </a:p>
          <a:p>
            <a:pPr>
              <a:defRPr/>
            </a:pPr>
            <a:endParaRPr lang="en-US" u="sng" dirty="0">
              <a:solidFill>
                <a:schemeClr val="tx2"/>
              </a:solidFill>
              <a:cs typeface="Calibri"/>
            </a:endParaRPr>
          </a:p>
        </p:txBody>
      </p:sp>
    </p:spTree>
    <p:custDataLst>
      <p:tags r:id="rId1"/>
    </p:custDataLst>
    <p:extLst>
      <p:ext uri="{BB962C8B-B14F-4D97-AF65-F5344CB8AC3E}">
        <p14:creationId xmlns:p14="http://schemas.microsoft.com/office/powerpoint/2010/main" val="2846475480"/>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5.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ags/tag6.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7.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ags/tag8.xml><?xml version="1.0" encoding="utf-8"?>
<p:tagLst xmlns:a="http://schemas.openxmlformats.org/drawingml/2006/main" xmlns:r="http://schemas.openxmlformats.org/officeDocument/2006/relationships" xmlns:p="http://schemas.openxmlformats.org/presentationml/2006/main">
  <p:tag name="DVSHAPEID" val="Q5rpkfSAY2XQl9CRvNvPMK"/>
</p:tagLst>
</file>

<file path=ppt/tags/tag9.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10.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11.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12.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13.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14.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15.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16.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17.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18.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19.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20.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21.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22.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23.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heme/theme1.xml><?xml version="1.0" encoding="utf-8"?>
<a:theme xmlns:a="http://schemas.openxmlformats.org/drawingml/2006/main" name="2016 InSIT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2016 InSITE Master</Template>
  <TotalTime>0</TotalTime>
  <Words>9449</Words>
  <Application>Microsoft Office PowerPoint</Application>
  <PresentationFormat>On-screen Show (4:3)</PresentationFormat>
  <Paragraphs>348</Paragraphs>
  <Slides>27</Slides>
  <Notes>25</Notes>
  <HiddenSlides>0</HiddenSlides>
  <MMClips>21</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2016 InSITE Master</vt:lpstr>
      <vt:lpstr>A CLASSIFICATION SCHEMA FOR DESIGNING AUGMENTED REALITY EXPERIENCES</vt:lpstr>
      <vt:lpstr>What are our design choices for AR?</vt:lpstr>
      <vt:lpstr>Designing Augmented Reality Experience Across Domains</vt:lpstr>
      <vt:lpstr>Literature Review: Classifying Realities</vt:lpstr>
      <vt:lpstr>Review Methodology</vt:lpstr>
      <vt:lpstr>Review Outcomes</vt:lpstr>
      <vt:lpstr>Review Scoring: Classifying Design Choice for AR</vt:lpstr>
      <vt:lpstr>Review Scoring: Classifying Design Choice for AR</vt:lpstr>
      <vt:lpstr>Example of Nature of Reality</vt:lpstr>
      <vt:lpstr>Example of Nature of Reality</vt:lpstr>
      <vt:lpstr>Example of Nature of Reality</vt:lpstr>
      <vt:lpstr>Nature of Reality</vt:lpstr>
      <vt:lpstr>Location</vt:lpstr>
      <vt:lpstr>Feedback</vt:lpstr>
      <vt:lpstr>Objects</vt:lpstr>
      <vt:lpstr>Concepts Explored</vt:lpstr>
      <vt:lpstr>Participant Presence</vt:lpstr>
      <vt:lpstr>Interactive Agency and Style</vt:lpstr>
      <vt:lpstr>Walkley scenario example</vt:lpstr>
      <vt:lpstr>Walkley scenario example</vt:lpstr>
      <vt:lpstr>Discussion/ Conclusion</vt:lpstr>
      <vt:lpstr>Questions?</vt:lpstr>
      <vt:lpstr>References</vt:lpstr>
      <vt:lpstr>References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CLASSIFICATION SCHEMA FOR DESIGNING AUGMENTED REALITY EXPERIENCES</dc:title>
  <dc:creator/>
  <cp:lastModifiedBy/>
  <cp:revision>228</cp:revision>
  <dcterms:created xsi:type="dcterms:W3CDTF">2017-01-02T19:36:34Z</dcterms:created>
  <dcterms:modified xsi:type="dcterms:W3CDTF">2022-07-04T12:29:10Z</dcterms:modified>
</cp:coreProperties>
</file>