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3.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4.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notesSlides/notesSlide1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17.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18.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1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20.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21.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22.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9" r:id="rId2"/>
    <p:sldId id="284" r:id="rId3"/>
    <p:sldId id="262" r:id="rId4"/>
    <p:sldId id="287" r:id="rId5"/>
    <p:sldId id="294" r:id="rId6"/>
    <p:sldId id="274" r:id="rId7"/>
    <p:sldId id="299" r:id="rId8"/>
    <p:sldId id="297" r:id="rId9"/>
    <p:sldId id="301" r:id="rId10"/>
    <p:sldId id="269" r:id="rId11"/>
    <p:sldId id="300" r:id="rId12"/>
    <p:sldId id="295" r:id="rId13"/>
    <p:sldId id="275" r:id="rId14"/>
    <p:sldId id="296" r:id="rId15"/>
    <p:sldId id="276" r:id="rId16"/>
    <p:sldId id="278" r:id="rId17"/>
    <p:sldId id="302" r:id="rId18"/>
    <p:sldId id="288" r:id="rId19"/>
    <p:sldId id="289" r:id="rId20"/>
    <p:sldId id="291" r:id="rId21"/>
    <p:sldId id="292" r:id="rId22"/>
    <p:sldId id="293" r:id="rId23"/>
    <p:sldId id="29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Lst>
        </p14:section>
        <p14:section name="Overview and Objectives" id="{ABA716BF-3A5C-4ADB-94C9-CFEF84EBA240}">
          <p14:sldIdLst>
            <p14:sldId id="284"/>
            <p14:sldId id="262"/>
            <p14:sldId id="287"/>
          </p14:sldIdLst>
        </p14:section>
        <p14:section name="Topic 1" id="{6D9936A3-3945-4757-BC8B-B5C252D8E036}">
          <p14:sldIdLst>
            <p14:sldId id="294"/>
          </p14:sldIdLst>
        </p14:section>
        <p14:section name="Sample Slides for Visuals" id="{BAB3A466-96C9-4230-9978-795378D75699}">
          <p14:sldIdLst/>
        </p14:section>
        <p14:section name="Case Study" id="{8C0305C9-B152-4FBA-A789-FE1976D53990}">
          <p14:sldIdLst>
            <p14:sldId id="274"/>
            <p14:sldId id="299"/>
            <p14:sldId id="297"/>
            <p14:sldId id="301"/>
            <p14:sldId id="269"/>
            <p14:sldId id="300"/>
          </p14:sldIdLst>
        </p14:section>
        <p14:section name="Conclusion and Summary" id="{790CEF5B-569A-4C2F-BED5-750B08C0E5AD}">
          <p14:sldIdLst>
            <p14:sldId id="295"/>
            <p14:sldId id="275"/>
            <p14:sldId id="296"/>
            <p14:sldId id="276"/>
          </p14:sldIdLst>
        </p14:section>
        <p14:section name="Appendix" id="{3F78B471-41DA-46F2-A8E4-97E471896AB3}">
          <p14:sldIdLst>
            <p14:sldId id="278"/>
            <p14:sldId id="302"/>
            <p14:sldId id="288"/>
            <p14:sldId id="289"/>
            <p14:sldId id="291"/>
            <p14:sldId id="292"/>
            <p14:sldId id="293"/>
            <p14:sldId id="29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98756" autoAdjust="0"/>
  </p:normalViewPr>
  <p:slideViewPr>
    <p:cSldViewPr>
      <p:cViewPr varScale="1">
        <p:scale>
          <a:sx n="107" d="100"/>
          <a:sy n="107" d="100"/>
        </p:scale>
        <p:origin x="210" y="144"/>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92" d="100"/>
          <a:sy n="92" d="100"/>
        </p:scale>
        <p:origin x="-378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EADD9-F67D-41F5-BA4C-3C84956E7F46}" type="doc">
      <dgm:prSet loTypeId="urn:microsoft.com/office/officeart/2005/8/layout/vList5" loCatId="list" qsTypeId="urn:microsoft.com/office/officeart/2005/8/quickstyle/simple5" qsCatId="simple" csTypeId="urn:microsoft.com/office/officeart/2005/8/colors/colorful3" csCatId="colorful" phldr="1"/>
      <dgm:spPr/>
      <dgm:t>
        <a:bodyPr/>
        <a:lstStyle/>
        <a:p>
          <a:endParaRPr lang="en-US"/>
        </a:p>
      </dgm:t>
    </dgm:pt>
    <dgm:pt modelId="{74EE5CD8-078F-4590-BF9C-A341A294A016}">
      <dgm:prSet phldrT="[Text]" custT="1"/>
      <dgm:spPr/>
      <dgm:t>
        <a:bodyPr/>
        <a:lstStyle/>
        <a:p>
          <a:r>
            <a:rPr lang="en-US" sz="4400" dirty="0"/>
            <a:t>1</a:t>
          </a:r>
        </a:p>
      </dgm:t>
    </dgm:pt>
    <dgm:pt modelId="{BB568D76-3363-43D3-B00C-3359A643216C}" type="parTrans" cxnId="{F40F9561-0D4C-44CF-91EF-A92B1DBDE44B}">
      <dgm:prSet/>
      <dgm:spPr/>
      <dgm:t>
        <a:bodyPr/>
        <a:lstStyle/>
        <a:p>
          <a:endParaRPr lang="en-US" sz="3200"/>
        </a:p>
      </dgm:t>
    </dgm:pt>
    <dgm:pt modelId="{CF9FB981-E6ED-4440-AC98-4E4E2ABA2C55}" type="sibTrans" cxnId="{F40F9561-0D4C-44CF-91EF-A92B1DBDE44B}">
      <dgm:prSet/>
      <dgm:spPr/>
      <dgm:t>
        <a:bodyPr/>
        <a:lstStyle/>
        <a:p>
          <a:endParaRPr lang="en-US" sz="3200"/>
        </a:p>
      </dgm:t>
    </dgm:pt>
    <dgm:pt modelId="{AA046201-5C4D-445E-BF0B-5C6D2B0A1945}">
      <dgm:prSet phldrT="[Text]" custT="1"/>
      <dgm:spPr/>
      <dgm:t>
        <a:bodyPr/>
        <a:lstStyle/>
        <a:p>
          <a:r>
            <a:rPr lang="en-US" sz="4400" dirty="0"/>
            <a:t>2</a:t>
          </a:r>
        </a:p>
      </dgm:t>
    </dgm:pt>
    <dgm:pt modelId="{FE92FC33-5E0F-4302-9E80-A69E8ACDDE56}" type="parTrans" cxnId="{B8AF1086-D7BE-446F-9133-738B599E9A7D}">
      <dgm:prSet/>
      <dgm:spPr/>
      <dgm:t>
        <a:bodyPr/>
        <a:lstStyle/>
        <a:p>
          <a:endParaRPr lang="en-US" sz="3200"/>
        </a:p>
      </dgm:t>
    </dgm:pt>
    <dgm:pt modelId="{40767EFF-7D52-4469-ACEE-7D28E67337E2}" type="sibTrans" cxnId="{B8AF1086-D7BE-446F-9133-738B599E9A7D}">
      <dgm:prSet/>
      <dgm:spPr/>
      <dgm:t>
        <a:bodyPr/>
        <a:lstStyle/>
        <a:p>
          <a:endParaRPr lang="en-US" sz="3200"/>
        </a:p>
      </dgm:t>
    </dgm:pt>
    <dgm:pt modelId="{C59269D0-92A5-481C-BA64-727AFB0DD545}">
      <dgm:prSet phldrT="[Text]" custT="1"/>
      <dgm:spPr/>
      <dgm:t>
        <a:bodyPr/>
        <a:lstStyle/>
        <a:p>
          <a:r>
            <a:rPr lang="en-US" sz="2000" dirty="0">
              <a:effectLst>
                <a:outerShdw blurRad="38100" dist="38100" dir="2700000" algn="tl">
                  <a:srgbClr val="000000">
                    <a:alpha val="43137"/>
                  </a:srgbClr>
                </a:outerShdw>
              </a:effectLst>
            </a:rPr>
            <a:t>Systems transdisciplinarity as a meta-discipline</a:t>
          </a:r>
        </a:p>
      </dgm:t>
    </dgm:pt>
    <dgm:pt modelId="{312CC84D-092F-422A-AA24-A4619DBBB7BE}" type="parTrans" cxnId="{9071FB3B-D26B-4384-BD1A-80C12C62D02C}">
      <dgm:prSet/>
      <dgm:spPr/>
      <dgm:t>
        <a:bodyPr/>
        <a:lstStyle/>
        <a:p>
          <a:endParaRPr lang="en-US" sz="3200"/>
        </a:p>
      </dgm:t>
    </dgm:pt>
    <dgm:pt modelId="{266DE8E8-1339-41C4-B9A7-6148496C7FA9}" type="sibTrans" cxnId="{9071FB3B-D26B-4384-BD1A-80C12C62D02C}">
      <dgm:prSet/>
      <dgm:spPr/>
      <dgm:t>
        <a:bodyPr/>
        <a:lstStyle/>
        <a:p>
          <a:endParaRPr lang="en-US" sz="3200"/>
        </a:p>
      </dgm:t>
    </dgm:pt>
    <dgm:pt modelId="{D1776C8F-2B10-4075-8DF7-7F65AB725ED5}">
      <dgm:prSet phldrT="[Text]" custT="1"/>
      <dgm:spPr/>
      <dgm:t>
        <a:bodyPr/>
        <a:lstStyle/>
        <a:p>
          <a:r>
            <a:rPr lang="en-US" sz="4400" dirty="0"/>
            <a:t>3</a:t>
          </a:r>
        </a:p>
      </dgm:t>
    </dgm:pt>
    <dgm:pt modelId="{7291E740-3E17-41B3-99D3-1D67AE37CC3F}" type="parTrans" cxnId="{7077B78D-FCDC-4519-8416-DC357ACD5043}">
      <dgm:prSet/>
      <dgm:spPr/>
      <dgm:t>
        <a:bodyPr/>
        <a:lstStyle/>
        <a:p>
          <a:endParaRPr lang="en-US" sz="3200"/>
        </a:p>
      </dgm:t>
    </dgm:pt>
    <dgm:pt modelId="{88B75C29-8054-417D-BCE3-878A55118F6D}" type="sibTrans" cxnId="{7077B78D-FCDC-4519-8416-DC357ACD5043}">
      <dgm:prSet/>
      <dgm:spPr/>
      <dgm:t>
        <a:bodyPr/>
        <a:lstStyle/>
        <a:p>
          <a:endParaRPr lang="en-US" sz="3200"/>
        </a:p>
      </dgm:t>
    </dgm:pt>
    <dgm:pt modelId="{6BE4E373-0656-4EDC-821E-BE09C952B1F6}">
      <dgm:prSet phldrT="[Text]" custT="1"/>
      <dgm:spPr/>
      <dgm:t>
        <a:bodyPr/>
        <a:lstStyle/>
        <a:p>
          <a:r>
            <a:rPr lang="en-US" sz="2000" dirty="0">
              <a:effectLst>
                <a:outerShdw blurRad="38100" dist="38100" dir="2700000" algn="tl">
                  <a:srgbClr val="000000">
                    <a:alpha val="43137"/>
                  </a:srgbClr>
                </a:outerShdw>
              </a:effectLst>
            </a:rPr>
            <a:t>International standard of systems transdisciplinary education and competence</a:t>
          </a:r>
        </a:p>
      </dgm:t>
    </dgm:pt>
    <dgm:pt modelId="{34218063-BF94-4304-99BD-B3F7BA4D3C8F}" type="parTrans" cxnId="{119690D4-400B-468B-8BA0-5C9C9E2AFEAF}">
      <dgm:prSet/>
      <dgm:spPr/>
      <dgm:t>
        <a:bodyPr/>
        <a:lstStyle/>
        <a:p>
          <a:endParaRPr lang="en-US" sz="3200"/>
        </a:p>
      </dgm:t>
    </dgm:pt>
    <dgm:pt modelId="{E17B9BF1-2948-497F-8EC7-3BF734D839DB}" type="sibTrans" cxnId="{119690D4-400B-468B-8BA0-5C9C9E2AFEAF}">
      <dgm:prSet/>
      <dgm:spPr/>
      <dgm:t>
        <a:bodyPr/>
        <a:lstStyle/>
        <a:p>
          <a:endParaRPr lang="en-US" sz="3200"/>
        </a:p>
      </dgm:t>
    </dgm:pt>
    <dgm:pt modelId="{1E4D3931-0DBD-4211-A24A-6AF364284B1E}">
      <dgm:prSet phldrT="[Text]" custT="1"/>
      <dgm:spPr/>
      <dgm:t>
        <a:bodyPr/>
        <a:lstStyle/>
        <a:p>
          <a:pPr marL="280988" indent="-280988"/>
          <a:r>
            <a:rPr lang="en-US" sz="2000" dirty="0">
              <a:effectLst>
                <a:outerShdw blurRad="38100" dist="38100" dir="2700000" algn="tl">
                  <a:srgbClr val="000000">
                    <a:alpha val="43137"/>
                  </a:srgbClr>
                </a:outerShdw>
              </a:effectLst>
            </a:rPr>
            <a:t>Reloading of ideas about systems thinking and transdisciplinarity</a:t>
          </a:r>
        </a:p>
      </dgm:t>
    </dgm:pt>
    <dgm:pt modelId="{CADAA3D9-7C63-4729-85B0-64C8AF644EEF}" type="sibTrans" cxnId="{63E4D827-0083-4625-9FD6-043D8D32091E}">
      <dgm:prSet/>
      <dgm:spPr/>
      <dgm:t>
        <a:bodyPr/>
        <a:lstStyle/>
        <a:p>
          <a:endParaRPr lang="en-US" sz="3200"/>
        </a:p>
      </dgm:t>
    </dgm:pt>
    <dgm:pt modelId="{FC93695B-FD0E-4353-B1FD-4328F4386DEC}" type="parTrans" cxnId="{63E4D827-0083-4625-9FD6-043D8D32091E}">
      <dgm:prSet/>
      <dgm:spPr/>
      <dgm:t>
        <a:bodyPr/>
        <a:lstStyle/>
        <a:p>
          <a:endParaRPr lang="en-US" sz="3200"/>
        </a:p>
      </dgm:t>
    </dgm:pt>
    <dgm:pt modelId="{AAE7A1E6-6847-453D-B55B-8A82BF138C1D}" type="pres">
      <dgm:prSet presAssocID="{F6FEADD9-F67D-41F5-BA4C-3C84956E7F46}" presName="Name0" presStyleCnt="0">
        <dgm:presLayoutVars>
          <dgm:dir/>
          <dgm:animLvl val="lvl"/>
          <dgm:resizeHandles val="exact"/>
        </dgm:presLayoutVars>
      </dgm:prSet>
      <dgm:spPr/>
    </dgm:pt>
    <dgm:pt modelId="{C4407577-18A2-46E0-8805-2838042EB67A}" type="pres">
      <dgm:prSet presAssocID="{74EE5CD8-078F-4590-BF9C-A341A294A016}" presName="linNode" presStyleCnt="0"/>
      <dgm:spPr/>
    </dgm:pt>
    <dgm:pt modelId="{7E429971-BC57-430F-BB25-C0574E5E39E3}" type="pres">
      <dgm:prSet presAssocID="{74EE5CD8-078F-4590-BF9C-A341A294A016}" presName="parentText" presStyleLbl="node1" presStyleIdx="0" presStyleCnt="3" custScaleX="86053" custScaleY="81595" custLinFactNeighborX="-6" custLinFactNeighborY="-56">
        <dgm:presLayoutVars>
          <dgm:chMax val="1"/>
          <dgm:bulletEnabled val="1"/>
        </dgm:presLayoutVars>
      </dgm:prSet>
      <dgm:spPr>
        <a:prstGeom prst="roundRect">
          <a:avLst/>
        </a:prstGeom>
      </dgm:spPr>
    </dgm:pt>
    <dgm:pt modelId="{D54B1729-BC98-42C1-9C6C-D65DCBA4358F}" type="pres">
      <dgm:prSet presAssocID="{74EE5CD8-078F-4590-BF9C-A341A294A016}" presName="descendantText" presStyleLbl="alignAccFollowNode1" presStyleIdx="0" presStyleCnt="3" custScaleX="259632" custScaleY="90104" custLinFactNeighborX="0" custLinFactNeighborY="-6015">
        <dgm:presLayoutVars>
          <dgm:bulletEnabled val="1"/>
        </dgm:presLayoutVars>
      </dgm:prSet>
      <dgm:spPr>
        <a:prstGeom prst="rect">
          <a:avLst/>
        </a:prstGeom>
      </dgm:spPr>
    </dgm:pt>
    <dgm:pt modelId="{AB8574CC-D4F2-4555-AEE3-F4EE58B11D03}" type="pres">
      <dgm:prSet presAssocID="{CF9FB981-E6ED-4440-AC98-4E4E2ABA2C55}" presName="sp" presStyleCnt="0"/>
      <dgm:spPr/>
    </dgm:pt>
    <dgm:pt modelId="{85B8F607-FDD8-476A-ADBE-E1250824F294}" type="pres">
      <dgm:prSet presAssocID="{AA046201-5C4D-445E-BF0B-5C6D2B0A1945}" presName="linNode" presStyleCnt="0"/>
      <dgm:spPr/>
    </dgm:pt>
    <dgm:pt modelId="{C04276DC-EE64-470A-B8BC-09067B8045FA}" type="pres">
      <dgm:prSet presAssocID="{AA046201-5C4D-445E-BF0B-5C6D2B0A1945}" presName="parentText" presStyleLbl="node1" presStyleIdx="1" presStyleCnt="3" custScaleX="86127" custScaleY="82483" custLinFactNeighborY="-5263">
        <dgm:presLayoutVars>
          <dgm:chMax val="1"/>
          <dgm:bulletEnabled val="1"/>
        </dgm:presLayoutVars>
      </dgm:prSet>
      <dgm:spPr>
        <a:prstGeom prst="roundRect">
          <a:avLst/>
        </a:prstGeom>
      </dgm:spPr>
    </dgm:pt>
    <dgm:pt modelId="{B37A5355-225B-4C6F-AED7-6C620F99EECC}" type="pres">
      <dgm:prSet presAssocID="{AA046201-5C4D-445E-BF0B-5C6D2B0A1945}" presName="descendantText" presStyleLbl="alignAccFollowNode1" presStyleIdx="1" presStyleCnt="3" custScaleX="259632" custScaleY="101263" custLinFactNeighborY="-12087">
        <dgm:presLayoutVars>
          <dgm:bulletEnabled val="1"/>
        </dgm:presLayoutVars>
      </dgm:prSet>
      <dgm:spPr>
        <a:prstGeom prst="rect">
          <a:avLst/>
        </a:prstGeom>
      </dgm:spPr>
    </dgm:pt>
    <dgm:pt modelId="{5ACAA866-A8A8-4183-97B5-CEEAB1525C60}" type="pres">
      <dgm:prSet presAssocID="{40767EFF-7D52-4469-ACEE-7D28E67337E2}" presName="sp" presStyleCnt="0"/>
      <dgm:spPr/>
    </dgm:pt>
    <dgm:pt modelId="{477213BE-9E91-4950-8451-7F60796F47F4}" type="pres">
      <dgm:prSet presAssocID="{D1776C8F-2B10-4075-8DF7-7F65AB725ED5}" presName="linNode" presStyleCnt="0"/>
      <dgm:spPr/>
    </dgm:pt>
    <dgm:pt modelId="{F5034101-5B7D-4FE7-B47A-5A48CF39606B}" type="pres">
      <dgm:prSet presAssocID="{D1776C8F-2B10-4075-8DF7-7F65AB725ED5}" presName="parentText" presStyleLbl="node1" presStyleIdx="2" presStyleCnt="3" custScaleX="89369" custScaleY="79401" custLinFactNeighborY="-11422">
        <dgm:presLayoutVars>
          <dgm:chMax val="1"/>
          <dgm:bulletEnabled val="1"/>
        </dgm:presLayoutVars>
      </dgm:prSet>
      <dgm:spPr>
        <a:prstGeom prst="roundRect">
          <a:avLst/>
        </a:prstGeom>
      </dgm:spPr>
    </dgm:pt>
    <dgm:pt modelId="{C7C3E6FD-D83F-4BDA-907E-B5EE041DA931}" type="pres">
      <dgm:prSet presAssocID="{D1776C8F-2B10-4075-8DF7-7F65AB725ED5}" presName="descendantText" presStyleLbl="alignAccFollowNode1" presStyleIdx="2" presStyleCnt="3" custScaleX="259632" custScaleY="112159" custLinFactNeighborY="-12087">
        <dgm:presLayoutVars>
          <dgm:bulletEnabled val="1"/>
        </dgm:presLayoutVars>
      </dgm:prSet>
      <dgm:spPr>
        <a:prstGeom prst="rect">
          <a:avLst/>
        </a:prstGeom>
      </dgm:spPr>
    </dgm:pt>
  </dgm:ptLst>
  <dgm:cxnLst>
    <dgm:cxn modelId="{B6416E04-E5DE-46CA-AD27-47EBE280D636}" type="presOf" srcId="{C59269D0-92A5-481C-BA64-727AFB0DD545}" destId="{B37A5355-225B-4C6F-AED7-6C620F99EECC}" srcOrd="0" destOrd="0" presId="urn:microsoft.com/office/officeart/2005/8/layout/vList5"/>
    <dgm:cxn modelId="{63E4D827-0083-4625-9FD6-043D8D32091E}" srcId="{74EE5CD8-078F-4590-BF9C-A341A294A016}" destId="{1E4D3931-0DBD-4211-A24A-6AF364284B1E}" srcOrd="0" destOrd="0" parTransId="{FC93695B-FD0E-4353-B1FD-4328F4386DEC}" sibTransId="{CADAA3D9-7C63-4729-85B0-64C8AF644EEF}"/>
    <dgm:cxn modelId="{9071FB3B-D26B-4384-BD1A-80C12C62D02C}" srcId="{AA046201-5C4D-445E-BF0B-5C6D2B0A1945}" destId="{C59269D0-92A5-481C-BA64-727AFB0DD545}" srcOrd="0" destOrd="0" parTransId="{312CC84D-092F-422A-AA24-A4619DBBB7BE}" sibTransId="{266DE8E8-1339-41C4-B9A7-6148496C7FA9}"/>
    <dgm:cxn modelId="{AFF7133D-5E9D-4613-9299-006F9E49301B}" type="presOf" srcId="{AA046201-5C4D-445E-BF0B-5C6D2B0A1945}" destId="{C04276DC-EE64-470A-B8BC-09067B8045FA}" srcOrd="0" destOrd="0" presId="urn:microsoft.com/office/officeart/2005/8/layout/vList5"/>
    <dgm:cxn modelId="{DBCA7E61-D822-40A0-A27A-D7E092386A0B}" type="presOf" srcId="{F6FEADD9-F67D-41F5-BA4C-3C84956E7F46}" destId="{AAE7A1E6-6847-453D-B55B-8A82BF138C1D}" srcOrd="0" destOrd="0" presId="urn:microsoft.com/office/officeart/2005/8/layout/vList5"/>
    <dgm:cxn modelId="{F40F9561-0D4C-44CF-91EF-A92B1DBDE44B}" srcId="{F6FEADD9-F67D-41F5-BA4C-3C84956E7F46}" destId="{74EE5CD8-078F-4590-BF9C-A341A294A016}" srcOrd="0" destOrd="0" parTransId="{BB568D76-3363-43D3-B00C-3359A643216C}" sibTransId="{CF9FB981-E6ED-4440-AC98-4E4E2ABA2C55}"/>
    <dgm:cxn modelId="{9A0DCB65-9DCB-4972-9768-1762E4116F3C}" type="presOf" srcId="{74EE5CD8-078F-4590-BF9C-A341A294A016}" destId="{7E429971-BC57-430F-BB25-C0574E5E39E3}" srcOrd="0" destOrd="0" presId="urn:microsoft.com/office/officeart/2005/8/layout/vList5"/>
    <dgm:cxn modelId="{3D887057-7E91-45EF-8E4B-3006C2DFECB4}" type="presOf" srcId="{6BE4E373-0656-4EDC-821E-BE09C952B1F6}" destId="{C7C3E6FD-D83F-4BDA-907E-B5EE041DA931}" srcOrd="0" destOrd="0" presId="urn:microsoft.com/office/officeart/2005/8/layout/vList5"/>
    <dgm:cxn modelId="{1D12F37E-DF42-400C-B5B5-A8FAF49EC0EC}" type="presOf" srcId="{1E4D3931-0DBD-4211-A24A-6AF364284B1E}" destId="{D54B1729-BC98-42C1-9C6C-D65DCBA4358F}" srcOrd="0" destOrd="0" presId="urn:microsoft.com/office/officeart/2005/8/layout/vList5"/>
    <dgm:cxn modelId="{B8AF1086-D7BE-446F-9133-738B599E9A7D}" srcId="{F6FEADD9-F67D-41F5-BA4C-3C84956E7F46}" destId="{AA046201-5C4D-445E-BF0B-5C6D2B0A1945}" srcOrd="1" destOrd="0" parTransId="{FE92FC33-5E0F-4302-9E80-A69E8ACDDE56}" sibTransId="{40767EFF-7D52-4469-ACEE-7D28E67337E2}"/>
    <dgm:cxn modelId="{7077B78D-FCDC-4519-8416-DC357ACD5043}" srcId="{F6FEADD9-F67D-41F5-BA4C-3C84956E7F46}" destId="{D1776C8F-2B10-4075-8DF7-7F65AB725ED5}" srcOrd="2" destOrd="0" parTransId="{7291E740-3E17-41B3-99D3-1D67AE37CC3F}" sibTransId="{88B75C29-8054-417D-BCE3-878A55118F6D}"/>
    <dgm:cxn modelId="{119690D4-400B-468B-8BA0-5C9C9E2AFEAF}" srcId="{D1776C8F-2B10-4075-8DF7-7F65AB725ED5}" destId="{6BE4E373-0656-4EDC-821E-BE09C952B1F6}" srcOrd="0" destOrd="0" parTransId="{34218063-BF94-4304-99BD-B3F7BA4D3C8F}" sibTransId="{E17B9BF1-2948-497F-8EC7-3BF734D839DB}"/>
    <dgm:cxn modelId="{5417F3DF-8CAE-4E6C-ADBB-ED6F50084B8E}" type="presOf" srcId="{D1776C8F-2B10-4075-8DF7-7F65AB725ED5}" destId="{F5034101-5B7D-4FE7-B47A-5A48CF39606B}" srcOrd="0" destOrd="0" presId="urn:microsoft.com/office/officeart/2005/8/layout/vList5"/>
    <dgm:cxn modelId="{1E18118B-9778-4714-A249-2B714D5427F7}" type="presParOf" srcId="{AAE7A1E6-6847-453D-B55B-8A82BF138C1D}" destId="{C4407577-18A2-46E0-8805-2838042EB67A}" srcOrd="0" destOrd="0" presId="urn:microsoft.com/office/officeart/2005/8/layout/vList5"/>
    <dgm:cxn modelId="{84152E8A-21A6-4CAF-BC09-47C13F4FFFB8}" type="presParOf" srcId="{C4407577-18A2-46E0-8805-2838042EB67A}" destId="{7E429971-BC57-430F-BB25-C0574E5E39E3}" srcOrd="0" destOrd="0" presId="urn:microsoft.com/office/officeart/2005/8/layout/vList5"/>
    <dgm:cxn modelId="{1D51832F-3B38-483B-8C08-BDD413206841}" type="presParOf" srcId="{C4407577-18A2-46E0-8805-2838042EB67A}" destId="{D54B1729-BC98-42C1-9C6C-D65DCBA4358F}" srcOrd="1" destOrd="0" presId="urn:microsoft.com/office/officeart/2005/8/layout/vList5"/>
    <dgm:cxn modelId="{F2BB24AB-7DB6-4F0F-92D8-664E0F322520}" type="presParOf" srcId="{AAE7A1E6-6847-453D-B55B-8A82BF138C1D}" destId="{AB8574CC-D4F2-4555-AEE3-F4EE58B11D03}" srcOrd="1" destOrd="0" presId="urn:microsoft.com/office/officeart/2005/8/layout/vList5"/>
    <dgm:cxn modelId="{3F47CC38-27AC-4E4E-92A2-FDE046382C80}" type="presParOf" srcId="{AAE7A1E6-6847-453D-B55B-8A82BF138C1D}" destId="{85B8F607-FDD8-476A-ADBE-E1250824F294}" srcOrd="2" destOrd="0" presId="urn:microsoft.com/office/officeart/2005/8/layout/vList5"/>
    <dgm:cxn modelId="{B4BBC5E0-69C0-4FD2-84A6-C47E62DEA28D}" type="presParOf" srcId="{85B8F607-FDD8-476A-ADBE-E1250824F294}" destId="{C04276DC-EE64-470A-B8BC-09067B8045FA}" srcOrd="0" destOrd="0" presId="urn:microsoft.com/office/officeart/2005/8/layout/vList5"/>
    <dgm:cxn modelId="{71B90C6E-E0F2-4EE1-8864-5914AAFA20A7}" type="presParOf" srcId="{85B8F607-FDD8-476A-ADBE-E1250824F294}" destId="{B37A5355-225B-4C6F-AED7-6C620F99EECC}" srcOrd="1" destOrd="0" presId="urn:microsoft.com/office/officeart/2005/8/layout/vList5"/>
    <dgm:cxn modelId="{E6DEED78-0C33-4D1D-A595-AFE4311369E4}" type="presParOf" srcId="{AAE7A1E6-6847-453D-B55B-8A82BF138C1D}" destId="{5ACAA866-A8A8-4183-97B5-CEEAB1525C60}" srcOrd="3" destOrd="0" presId="urn:microsoft.com/office/officeart/2005/8/layout/vList5"/>
    <dgm:cxn modelId="{FD2A22C3-24B0-4E4D-A3BC-79528D3FBC48}" type="presParOf" srcId="{AAE7A1E6-6847-453D-B55B-8A82BF138C1D}" destId="{477213BE-9E91-4950-8451-7F60796F47F4}" srcOrd="4" destOrd="0" presId="urn:microsoft.com/office/officeart/2005/8/layout/vList5"/>
    <dgm:cxn modelId="{2D9E3819-8AF8-4F78-AD5E-1D892BCE0381}" type="presParOf" srcId="{477213BE-9E91-4950-8451-7F60796F47F4}" destId="{F5034101-5B7D-4FE7-B47A-5A48CF39606B}" srcOrd="0" destOrd="0" presId="urn:microsoft.com/office/officeart/2005/8/layout/vList5"/>
    <dgm:cxn modelId="{5FD7E964-E46A-45B4-A545-5D657B6094BB}" type="presParOf" srcId="{477213BE-9E91-4950-8451-7F60796F47F4}" destId="{C7C3E6FD-D83F-4BDA-907E-B5EE041DA93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B1729-BC98-42C1-9C6C-D65DCBA4358F}">
      <dsp:nvSpPr>
        <dsp:cNvPr id="0" name=""/>
        <dsp:cNvSpPr/>
      </dsp:nvSpPr>
      <dsp:spPr>
        <a:xfrm rot="5400000">
          <a:off x="3179380" y="-2184545"/>
          <a:ext cx="957367" cy="5326459"/>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0988" lvl="1" indent="-280988" algn="l" defTabSz="889000">
            <a:lnSpc>
              <a:spcPct val="90000"/>
            </a:lnSpc>
            <a:spcBef>
              <a:spcPct val="0"/>
            </a:spcBef>
            <a:spcAft>
              <a:spcPct val="15000"/>
            </a:spcAft>
            <a:buChar char="•"/>
          </a:pPr>
          <a:r>
            <a:rPr lang="en-US" sz="2000" kern="1200" dirty="0">
              <a:effectLst>
                <a:outerShdw blurRad="38100" dist="38100" dir="2700000" algn="tl">
                  <a:srgbClr val="000000">
                    <a:alpha val="43137"/>
                  </a:srgbClr>
                </a:outerShdw>
              </a:effectLst>
            </a:rPr>
            <a:t>Reloading of ideas about systems thinking and transdisciplinarity</a:t>
          </a:r>
        </a:p>
      </dsp:txBody>
      <dsp:txXfrm rot="-5400000">
        <a:off x="994834" y="1"/>
        <a:ext cx="5326459" cy="957367"/>
      </dsp:txXfrm>
    </dsp:sp>
    <dsp:sp modelId="{7E429971-BC57-430F-BB25-C0574E5E39E3}">
      <dsp:nvSpPr>
        <dsp:cNvPr id="0" name=""/>
        <dsp:cNvSpPr/>
      </dsp:nvSpPr>
      <dsp:spPr>
        <a:xfrm>
          <a:off x="1666" y="2"/>
          <a:ext cx="993045" cy="1083697"/>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1</a:t>
          </a:r>
        </a:p>
      </dsp:txBody>
      <dsp:txXfrm>
        <a:off x="50142" y="48478"/>
        <a:ext cx="896093" cy="986745"/>
      </dsp:txXfrm>
    </dsp:sp>
    <dsp:sp modelId="{B37A5355-225B-4C6F-AED7-6C620F99EECC}">
      <dsp:nvSpPr>
        <dsp:cNvPr id="0" name=""/>
        <dsp:cNvSpPr/>
      </dsp:nvSpPr>
      <dsp:spPr>
        <a:xfrm rot="5400000">
          <a:off x="3120951" y="-1093059"/>
          <a:ext cx="1075933" cy="5326459"/>
        </a:xfrm>
        <a:prstGeom prst="rect">
          <a:avLst/>
        </a:prstGeom>
        <a:solidFill>
          <a:schemeClr val="accent3">
            <a:tint val="40000"/>
            <a:alpha val="90000"/>
            <a:hueOff val="5358427"/>
            <a:satOff val="-6896"/>
            <a:lumOff val="-537"/>
            <a:alphaOff val="0"/>
          </a:schemeClr>
        </a:solidFill>
        <a:ln w="9525" cap="flat" cmpd="sng" algn="ctr">
          <a:solidFill>
            <a:schemeClr val="accent3">
              <a:tint val="40000"/>
              <a:alpha val="90000"/>
              <a:hueOff val="5358427"/>
              <a:satOff val="-6896"/>
              <a:lumOff val="-53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effectLst>
                <a:outerShdw blurRad="38100" dist="38100" dir="2700000" algn="tl">
                  <a:srgbClr val="000000">
                    <a:alpha val="43137"/>
                  </a:srgbClr>
                </a:outerShdw>
              </a:effectLst>
            </a:rPr>
            <a:t>Systems transdisciplinarity as a meta-discipline</a:t>
          </a:r>
        </a:p>
      </dsp:txBody>
      <dsp:txXfrm rot="-5400000">
        <a:off x="995688" y="1032204"/>
        <a:ext cx="5326459" cy="1075933"/>
      </dsp:txXfrm>
    </dsp:sp>
    <dsp:sp modelId="{C04276DC-EE64-470A-B8BC-09067B8045FA}">
      <dsp:nvSpPr>
        <dsp:cNvPr id="0" name=""/>
        <dsp:cNvSpPr/>
      </dsp:nvSpPr>
      <dsp:spPr>
        <a:xfrm>
          <a:off x="1789" y="1080950"/>
          <a:ext cx="993899" cy="1095491"/>
        </a:xfrm>
        <a:prstGeom prst="round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2</a:t>
          </a:r>
        </a:p>
      </dsp:txBody>
      <dsp:txXfrm>
        <a:off x="50307" y="1129468"/>
        <a:ext cx="896863" cy="998455"/>
      </dsp:txXfrm>
    </dsp:sp>
    <dsp:sp modelId="{C7C3E6FD-D83F-4BDA-907E-B5EE041DA931}">
      <dsp:nvSpPr>
        <dsp:cNvPr id="0" name=""/>
        <dsp:cNvSpPr/>
      </dsp:nvSpPr>
      <dsp:spPr>
        <a:xfrm rot="5400000">
          <a:off x="3079122" y="132340"/>
          <a:ext cx="1191704" cy="5295671"/>
        </a:xfrm>
        <a:prstGeom prst="rect">
          <a:avLst/>
        </a:prstGeom>
        <a:solidFill>
          <a:schemeClr val="accent3">
            <a:tint val="40000"/>
            <a:alpha val="90000"/>
            <a:hueOff val="10716854"/>
            <a:satOff val="-13793"/>
            <a:lumOff val="-1075"/>
            <a:alphaOff val="0"/>
          </a:schemeClr>
        </a:solidFill>
        <a:ln w="9525" cap="flat" cmpd="sng" algn="ctr">
          <a:solidFill>
            <a:schemeClr val="accent3">
              <a:tint val="40000"/>
              <a:alpha val="90000"/>
              <a:hueOff val="10716854"/>
              <a:satOff val="-13793"/>
              <a:lumOff val="-107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effectLst>
                <a:outerShdw blurRad="38100" dist="38100" dir="2700000" algn="tl">
                  <a:srgbClr val="000000">
                    <a:alpha val="43137"/>
                  </a:srgbClr>
                </a:outerShdw>
              </a:effectLst>
            </a:rPr>
            <a:t>International standard of systems transdisciplinary education and competence</a:t>
          </a:r>
        </a:p>
      </dsp:txBody>
      <dsp:txXfrm rot="-5400000">
        <a:off x="1027139" y="2184323"/>
        <a:ext cx="5295671" cy="1191704"/>
      </dsp:txXfrm>
    </dsp:sp>
    <dsp:sp modelId="{F5034101-5B7D-4FE7-B47A-5A48CF39606B}">
      <dsp:nvSpPr>
        <dsp:cNvPr id="0" name=""/>
        <dsp:cNvSpPr/>
      </dsp:nvSpPr>
      <dsp:spPr>
        <a:xfrm>
          <a:off x="1789" y="2229622"/>
          <a:ext cx="1025350" cy="1054558"/>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3</a:t>
          </a:r>
        </a:p>
      </dsp:txBody>
      <dsp:txXfrm>
        <a:off x="51842" y="2279675"/>
        <a:ext cx="925244" cy="95445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6/28/2022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5142288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6/28/2022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3328431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template can be used as a starter file for presenting training materials in a group setting.</a:t>
            </a:r>
          </a:p>
          <a:p>
            <a:endParaRPr lang="en-US" dirty="0"/>
          </a:p>
          <a:p>
            <a:pPr lvl="0"/>
            <a:r>
              <a:rPr lang="en-US" sz="1200" b="1" dirty="0"/>
              <a:t>Sections</a:t>
            </a:r>
            <a:endParaRPr lang="en-US" sz="1200" b="0" dirty="0"/>
          </a:p>
          <a:p>
            <a:pPr lvl="0"/>
            <a:r>
              <a:rPr lang="en-US" sz="1200" b="0" dirty="0"/>
              <a:t>Right-click on a slide to add sections.</a:t>
            </a:r>
            <a:r>
              <a:rPr lang="en-US" sz="1200" b="0" baseline="0" dirty="0"/>
              <a:t> Sections can help to organize your slides or facilitate collaboration between multiple authors.</a:t>
            </a:r>
            <a:endParaRPr lang="en-US" sz="1200" b="0" dirty="0"/>
          </a:p>
          <a:p>
            <a:pPr lvl="0"/>
            <a:endParaRPr lang="en-US" sz="1200" b="1" dirty="0"/>
          </a:p>
          <a:p>
            <a:pPr lvl="0"/>
            <a:r>
              <a:rPr lang="en-US" sz="1200" b="1" dirty="0"/>
              <a:t>Notes</a:t>
            </a:r>
          </a:p>
          <a:p>
            <a:pPr lvl="0"/>
            <a:r>
              <a:rPr lang="en-US" sz="1200" dirty="0"/>
              <a:t>Use the Notes section for delivery notes or to provide additional details for the audience.</a:t>
            </a:r>
            <a:r>
              <a:rPr lang="en-US" sz="1200" baseline="0" dirty="0"/>
              <a:t> View these notes in Presentation View during your presentation. </a:t>
            </a:r>
          </a:p>
          <a:p>
            <a:pPr lvl="0">
              <a:buFontTx/>
              <a:buNone/>
            </a:pPr>
            <a:r>
              <a:rPr lang="en-US" sz="1200" dirty="0"/>
              <a:t>Keep in mind the font size (important for accessibility, visibility, videotaping, and online production)</a:t>
            </a:r>
          </a:p>
          <a:p>
            <a:pPr lvl="0"/>
            <a:endParaRPr lang="en-US" sz="1200" dirty="0"/>
          </a:p>
          <a:p>
            <a:pPr lvl="0">
              <a:buFontTx/>
              <a:buNone/>
            </a:pPr>
            <a:r>
              <a:rPr lang="en-US" sz="1200" b="1" dirty="0"/>
              <a:t>Coordinated colors </a:t>
            </a:r>
          </a:p>
          <a:p>
            <a:pPr lvl="0">
              <a:buFontTx/>
              <a:buNone/>
            </a:pPr>
            <a:r>
              <a:rPr lang="en-US" sz="1200" dirty="0"/>
              <a:t>Pay particular attention to the graphs, charts, and text boxes.</a:t>
            </a:r>
            <a:r>
              <a:rPr lang="en-US" sz="1200" baseline="0" dirty="0"/>
              <a:t> </a:t>
            </a:r>
            <a:endParaRPr lang="en-US" sz="1200" dirty="0"/>
          </a:p>
          <a:p>
            <a:pPr lvl="0"/>
            <a:r>
              <a:rPr lang="en-US" sz="1200" dirty="0"/>
              <a:t>Consider that attendees will print in black and white or </a:t>
            </a:r>
            <a:r>
              <a:rPr lang="en-US" sz="1200" dirty="0" err="1"/>
              <a:t>grayscale</a:t>
            </a:r>
            <a:r>
              <a:rPr lang="en-US" sz="1200" dirty="0"/>
              <a:t>. Run a test print to make sure your colors work when printed in pure black and white and </a:t>
            </a:r>
            <a:r>
              <a:rPr lang="en-US" sz="1200" dirty="0" err="1"/>
              <a:t>grayscale</a:t>
            </a:r>
            <a:r>
              <a:rPr lang="en-US" sz="1200" dirty="0"/>
              <a:t>.</a:t>
            </a:r>
          </a:p>
          <a:p>
            <a:pPr lvl="0">
              <a:buFontTx/>
              <a:buNone/>
            </a:pPr>
            <a:endParaRPr lang="en-US" sz="1200" dirty="0"/>
          </a:p>
          <a:p>
            <a:pPr lvl="0">
              <a:buFontTx/>
              <a:buNone/>
            </a:pPr>
            <a:r>
              <a:rPr lang="en-US" sz="1200" b="1" dirty="0"/>
              <a:t>Graphics, tables, and graphs</a:t>
            </a:r>
          </a:p>
          <a:p>
            <a:pPr lvl="0"/>
            <a:r>
              <a:rPr lang="en-US" sz="1200" dirty="0"/>
              <a:t>Keep it simple: If possible, use consistent, non-distracting styles and colors.</a:t>
            </a:r>
          </a:p>
          <a:p>
            <a:pPr lvl="0"/>
            <a:r>
              <a:rPr lang="en-US" sz="1200" dirty="0"/>
              <a:t>Label all graphs and tables.</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extLst>
      <p:ext uri="{BB962C8B-B14F-4D97-AF65-F5344CB8AC3E}">
        <p14:creationId xmlns:p14="http://schemas.microsoft.com/office/powerpoint/2010/main" val="2229423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2</a:t>
            </a:fld>
            <a:endParaRPr lang="en-US"/>
          </a:p>
        </p:txBody>
      </p:sp>
    </p:spTree>
    <p:extLst>
      <p:ext uri="{BB962C8B-B14F-4D97-AF65-F5344CB8AC3E}">
        <p14:creationId xmlns:p14="http://schemas.microsoft.com/office/powerpoint/2010/main" val="1826316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Autofit/>
          </a:bodyPr>
          <a:lstStyle/>
          <a:p>
            <a:pPr marL="228600" marR="0" indent="-228600" algn="l" defTabSz="914400" rtl="0" eaLnBrk="1" fontAlgn="auto" latinLnBrk="0" hangingPunct="1">
              <a:lnSpc>
                <a:spcPct val="100000"/>
              </a:lnSpc>
              <a:spcBef>
                <a:spcPts val="0"/>
              </a:spcBef>
              <a:spcAft>
                <a:spcPts val="0"/>
              </a:spcAft>
              <a:buClrTx/>
              <a:buSzTx/>
              <a:buFont typeface="+mj-lt"/>
              <a:buNone/>
              <a:tabLst/>
              <a:defRPr/>
            </a:pPr>
            <a:r>
              <a:rPr lang="en-US" sz="1200" dirty="0"/>
              <a:t>This is another option</a:t>
            </a:r>
            <a:r>
              <a:rPr lang="en-US" sz="1200" baseline="0" dirty="0"/>
              <a:t> for an Overview slide.</a:t>
            </a:r>
            <a:endParaRPr lang="en-US" sz="1200" dirty="0"/>
          </a:p>
          <a:p>
            <a:pPr marL="228600" indent="-228600">
              <a:buFont typeface="+mj-lt"/>
              <a:buNone/>
            </a:pPr>
            <a:endParaRPr lang="en-US" sz="1200" dirty="0"/>
          </a:p>
        </p:txBody>
      </p:sp>
      <p:sp>
        <p:nvSpPr>
          <p:cNvPr id="5" name="Slide Image Placeholder 4"/>
          <p:cNvSpPr>
            <a:spLocks noGrp="1" noRot="1" noChangeAspect="1"/>
          </p:cNvSpPr>
          <p:nvPr>
            <p:ph type="sldImg"/>
          </p:nvPr>
        </p:nvSpPr>
        <p:spPr>
          <a:xfrm>
            <a:off x="539750" y="503238"/>
            <a:ext cx="3143250" cy="2359025"/>
          </a:xfrm>
        </p:spPr>
      </p:sp>
    </p:spTree>
    <p:extLst>
      <p:ext uri="{BB962C8B-B14F-4D97-AF65-F5344CB8AC3E}">
        <p14:creationId xmlns:p14="http://schemas.microsoft.com/office/powerpoint/2010/main" val="2236667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What</a:t>
            </a:r>
            <a:r>
              <a:rPr lang="en-US" b="0" baseline="0" dirty="0"/>
              <a:t> will the audience be able to do after this training is complete?</a:t>
            </a:r>
            <a:r>
              <a:rPr lang="en-US" dirty="0"/>
              <a:t> Briefly describe each objective how the audience</a:t>
            </a:r>
            <a:r>
              <a:rPr lang="en-US" baseline="0" dirty="0"/>
              <a:t> </a:t>
            </a:r>
            <a:r>
              <a:rPr lang="en-US" dirty="0"/>
              <a:t>will benefit from this</a:t>
            </a:r>
            <a:r>
              <a:rPr lang="en-US" baseline="0" dirty="0"/>
              <a:t> presentation.</a:t>
            </a:r>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4</a:t>
            </a:fld>
            <a:endParaRPr lang="en-US"/>
          </a:p>
        </p:txBody>
      </p:sp>
    </p:spTree>
    <p:extLst>
      <p:ext uri="{BB962C8B-B14F-4D97-AF65-F5344CB8AC3E}">
        <p14:creationId xmlns:p14="http://schemas.microsoft.com/office/powerpoint/2010/main" val="3983446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Use a section header for each of the topics, so there is a clear transition to the audience. </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5</a:t>
            </a:fld>
            <a:endParaRPr lang="en-US" dirty="0"/>
          </a:p>
        </p:txBody>
      </p:sp>
    </p:spTree>
    <p:extLst>
      <p:ext uri="{BB962C8B-B14F-4D97-AF65-F5344CB8AC3E}">
        <p14:creationId xmlns:p14="http://schemas.microsoft.com/office/powerpoint/2010/main" val="308781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outcomes of the case study or class simulation.</a:t>
            </a:r>
          </a:p>
          <a:p>
            <a:r>
              <a:rPr lang="en-US" baseline="0" dirty="0"/>
              <a:t>Cover best practices. </a:t>
            </a: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6</a:t>
            </a:fld>
            <a:endParaRPr lang="en-US" dirty="0"/>
          </a:p>
        </p:txBody>
      </p:sp>
    </p:spTree>
    <p:extLst>
      <p:ext uri="{BB962C8B-B14F-4D97-AF65-F5344CB8AC3E}">
        <p14:creationId xmlns:p14="http://schemas.microsoft.com/office/powerpoint/2010/main" val="2021198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outcomes of the case study or class simulation.</a:t>
            </a:r>
          </a:p>
          <a:p>
            <a:r>
              <a:rPr lang="en-US" baseline="0" dirty="0"/>
              <a:t>Cover best practices. </a:t>
            </a: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7</a:t>
            </a:fld>
            <a:endParaRPr lang="en-US" dirty="0"/>
          </a:p>
        </p:txBody>
      </p:sp>
    </p:spTree>
    <p:extLst>
      <p:ext uri="{BB962C8B-B14F-4D97-AF65-F5344CB8AC3E}">
        <p14:creationId xmlns:p14="http://schemas.microsoft.com/office/powerpoint/2010/main" val="3371003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outcomes of the case study or class simulation.</a:t>
            </a:r>
          </a:p>
          <a:p>
            <a:r>
              <a:rPr lang="en-US" baseline="0" dirty="0"/>
              <a:t>Cover best practices. </a:t>
            </a: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8</a:t>
            </a:fld>
            <a:endParaRPr lang="en-US" dirty="0"/>
          </a:p>
        </p:txBody>
      </p:sp>
    </p:spTree>
    <p:extLst>
      <p:ext uri="{BB962C8B-B14F-4D97-AF65-F5344CB8AC3E}">
        <p14:creationId xmlns:p14="http://schemas.microsoft.com/office/powerpoint/2010/main" val="1901956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outcomes of the case study or class simulation.</a:t>
            </a:r>
          </a:p>
          <a:p>
            <a:r>
              <a:rPr lang="en-US" baseline="0" dirty="0"/>
              <a:t>Cover best practices. </a:t>
            </a: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9</a:t>
            </a:fld>
            <a:endParaRPr lang="en-US" dirty="0"/>
          </a:p>
        </p:txBody>
      </p:sp>
    </p:spTree>
    <p:extLst>
      <p:ext uri="{BB962C8B-B14F-4D97-AF65-F5344CB8AC3E}">
        <p14:creationId xmlns:p14="http://schemas.microsoft.com/office/powerpoint/2010/main" val="3187702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3"/>
          <p:cNvSpPr>
            <a:spLocks noGrp="1" noChangeArrowheads="1"/>
          </p:cNvSpPr>
          <p:nvPr>
            <p:ph type="hdr" sz="quarter"/>
          </p:nvPr>
        </p:nvSpPr>
        <p:spPr>
          <a:noFill/>
        </p:spPr>
        <p:txBody>
          <a:bodyPr/>
          <a:lstStyle/>
          <a:p>
            <a:r>
              <a:rPr lang="en-US"/>
              <a:t>Microsoft </a:t>
            </a:r>
            <a:r>
              <a:rPr lang="en-US" b="1"/>
              <a:t>Engineering Excellence</a:t>
            </a:r>
            <a:endParaRPr lang="en-US"/>
          </a:p>
        </p:txBody>
      </p:sp>
      <p:sp>
        <p:nvSpPr>
          <p:cNvPr id="46083" name="Rectangle 25"/>
          <p:cNvSpPr>
            <a:spLocks noGrp="1" noChangeArrowheads="1"/>
          </p:cNvSpPr>
          <p:nvPr>
            <p:ph type="ftr" sz="quarter" idx="4"/>
          </p:nvPr>
        </p:nvSpPr>
        <p:spPr>
          <a:noFill/>
        </p:spPr>
        <p:txBody>
          <a:bodyPr/>
          <a:lstStyle/>
          <a:p>
            <a:r>
              <a:rPr lang="en-US"/>
              <a:t>Microsoft Confidential</a:t>
            </a:r>
          </a:p>
        </p:txBody>
      </p:sp>
      <p:sp>
        <p:nvSpPr>
          <p:cNvPr id="46084" name="Rectangle 26"/>
          <p:cNvSpPr>
            <a:spLocks noGrp="1" noChangeArrowheads="1"/>
          </p:cNvSpPr>
          <p:nvPr>
            <p:ph type="sldNum" sz="quarter" idx="5"/>
          </p:nvPr>
        </p:nvSpPr>
        <p:spPr>
          <a:noFill/>
        </p:spPr>
        <p:txBody>
          <a:bodyPr/>
          <a:lstStyle/>
          <a:p>
            <a:fld id="{F2C51ECC-86A3-4073-ADEB-F5E3C216F85C}" type="slidenum">
              <a:rPr lang="en-US" smtClean="0"/>
              <a:pPr/>
              <a:t>10</a:t>
            </a:fld>
            <a:endParaRPr lang="en-US"/>
          </a:p>
        </p:txBody>
      </p:sp>
      <p:sp>
        <p:nvSpPr>
          <p:cNvPr id="46085" name="Rectangle 2"/>
          <p:cNvSpPr>
            <a:spLocks noGrp="1" noRot="1" noChangeAspect="1" noChangeArrowheads="1" noTextEdit="1"/>
          </p:cNvSpPr>
          <p:nvPr>
            <p:ph type="sldImg"/>
          </p:nvPr>
        </p:nvSpPr>
        <p:spPr>
          <a:xfrm>
            <a:off x="1143000" y="450850"/>
            <a:ext cx="4572000" cy="3429000"/>
          </a:xfrm>
          <a:ln/>
        </p:spPr>
      </p:sp>
      <p:sp>
        <p:nvSpPr>
          <p:cNvPr id="46086" name="Rectangle 3"/>
          <p:cNvSpPr>
            <a:spLocks noGrp="1" noChangeArrowheads="1"/>
          </p:cNvSpPr>
          <p:nvPr>
            <p:ph type="body" idx="1"/>
          </p:nvPr>
        </p:nvSpPr>
        <p:spPr>
          <a:xfrm>
            <a:off x="307492" y="4130103"/>
            <a:ext cx="6261652" cy="4593861"/>
          </a:xfrm>
          <a:noFill/>
          <a:ln/>
        </p:spPr>
        <p:txBody>
          <a:bodyPr/>
          <a:lstStyle/>
          <a:p>
            <a:endParaRPr lang="en-US" dirty="0"/>
          </a:p>
        </p:txBody>
      </p:sp>
    </p:spTree>
    <p:extLst>
      <p:ext uri="{BB962C8B-B14F-4D97-AF65-F5344CB8AC3E}">
        <p14:creationId xmlns:p14="http://schemas.microsoft.com/office/powerpoint/2010/main" val="3329031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outcomes of the case study or class simulation.</a:t>
            </a:r>
          </a:p>
          <a:p>
            <a:r>
              <a:rPr lang="en-US" baseline="0" dirty="0"/>
              <a:t>Cover best practices. </a:t>
            </a: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11</a:t>
            </a:fld>
            <a:endParaRPr lang="en-US" dirty="0"/>
          </a:p>
        </p:txBody>
      </p:sp>
    </p:spTree>
    <p:extLst>
      <p:ext uri="{BB962C8B-B14F-4D97-AF65-F5344CB8AC3E}">
        <p14:creationId xmlns:p14="http://schemas.microsoft.com/office/powerpoint/2010/main" val="1767704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Summarize presentation content by restating the important points from the lessons.</a:t>
            </a:r>
          </a:p>
          <a:p>
            <a:r>
              <a:rPr lang="en-US" dirty="0"/>
              <a:t>What do you want the audience to remember when they leave your presentation?</a:t>
            </a:r>
          </a:p>
          <a:p>
            <a:endParaRPr lang="en-US" dirty="0"/>
          </a:p>
          <a:p>
            <a:r>
              <a:rPr lang="en-US" dirty="0"/>
              <a:t>Save your presentation to a video for easy distribution (To create a video, click the File tab, and then click Share.  Under File Types, click Create a Video.)</a:t>
            </a:r>
          </a:p>
        </p:txBody>
      </p:sp>
      <p:sp>
        <p:nvSpPr>
          <p:cNvPr id="4" name="Slide Number Placeholder 3"/>
          <p:cNvSpPr>
            <a:spLocks noGrp="1"/>
          </p:cNvSpPr>
          <p:nvPr>
            <p:ph type="sldNum" sz="quarter" idx="10"/>
          </p:nvPr>
        </p:nvSpPr>
        <p:spPr/>
        <p:txBody>
          <a:bodyPr/>
          <a:lstStyle/>
          <a:p>
            <a:fld id="{EC6EAC7D-5A89-47C2-8ABA-56C9C2DEF7A4}" type="slidenum">
              <a:rPr lang="en-US" smtClean="0"/>
              <a:pPr/>
              <a:t>12</a:t>
            </a:fld>
            <a:endParaRPr lang="en-US" dirty="0"/>
          </a:p>
        </p:txBody>
      </p:sp>
    </p:spTree>
    <p:extLst>
      <p:ext uri="{BB962C8B-B14F-4D97-AF65-F5344CB8AC3E}">
        <p14:creationId xmlns:p14="http://schemas.microsoft.com/office/powerpoint/2010/main" val="1267790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Summarize presentation content by restating the important points from the lessons.</a:t>
            </a:r>
          </a:p>
          <a:p>
            <a:r>
              <a:rPr lang="en-US" dirty="0"/>
              <a:t>What do you want the audience to remember when they leave your presentation?</a:t>
            </a:r>
          </a:p>
          <a:p>
            <a:endParaRPr lang="en-US" dirty="0"/>
          </a:p>
          <a:p>
            <a:r>
              <a:rPr lang="en-US" dirty="0"/>
              <a:t>Save your presentation to a video for easy distribution (To create a video, click the File tab, and then click Share.  Under File Types, click Create a Video.)</a:t>
            </a:r>
          </a:p>
        </p:txBody>
      </p:sp>
      <p:sp>
        <p:nvSpPr>
          <p:cNvPr id="4" name="Slide Number Placeholder 3"/>
          <p:cNvSpPr>
            <a:spLocks noGrp="1"/>
          </p:cNvSpPr>
          <p:nvPr>
            <p:ph type="sldNum" sz="quarter" idx="10"/>
          </p:nvPr>
        </p:nvSpPr>
        <p:spPr/>
        <p:txBody>
          <a:bodyPr/>
          <a:lstStyle/>
          <a:p>
            <a:fld id="{EC6EAC7D-5A89-47C2-8ABA-56C9C2DEF7A4}" type="slidenum">
              <a:rPr lang="en-US" smtClean="0"/>
              <a:pPr/>
              <a:t>13</a:t>
            </a:fld>
            <a:endParaRPr lang="en-US" dirty="0"/>
          </a:p>
        </p:txBody>
      </p:sp>
    </p:spTree>
    <p:extLst>
      <p:ext uri="{BB962C8B-B14F-4D97-AF65-F5344CB8AC3E}">
        <p14:creationId xmlns:p14="http://schemas.microsoft.com/office/powerpoint/2010/main" val="2987256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Summarize presentation content by restating the important points from the lessons.</a:t>
            </a:r>
          </a:p>
          <a:p>
            <a:r>
              <a:rPr lang="en-US" dirty="0"/>
              <a:t>What do you want the audience to remember when they leave your presentation?</a:t>
            </a:r>
          </a:p>
          <a:p>
            <a:endParaRPr lang="en-US" dirty="0"/>
          </a:p>
          <a:p>
            <a:r>
              <a:rPr lang="en-US" dirty="0"/>
              <a:t>Save your presentation to a video for easy distribution (To create a video, click the File tab, and then click Share.  Under File Types, click Create a Video.)</a:t>
            </a:r>
          </a:p>
        </p:txBody>
      </p:sp>
      <p:sp>
        <p:nvSpPr>
          <p:cNvPr id="4" name="Slide Number Placeholder 3"/>
          <p:cNvSpPr>
            <a:spLocks noGrp="1"/>
          </p:cNvSpPr>
          <p:nvPr>
            <p:ph type="sldNum" sz="quarter" idx="10"/>
          </p:nvPr>
        </p:nvSpPr>
        <p:spPr/>
        <p:txBody>
          <a:bodyPr/>
          <a:lstStyle/>
          <a:p>
            <a:fld id="{EC6EAC7D-5A89-47C2-8ABA-56C9C2DEF7A4}" type="slidenum">
              <a:rPr lang="en-US" smtClean="0"/>
              <a:pPr/>
              <a:t>14</a:t>
            </a:fld>
            <a:endParaRPr lang="en-US" dirty="0"/>
          </a:p>
        </p:txBody>
      </p:sp>
    </p:spTree>
    <p:extLst>
      <p:ext uri="{BB962C8B-B14F-4D97-AF65-F5344CB8AC3E}">
        <p14:creationId xmlns:p14="http://schemas.microsoft.com/office/powerpoint/2010/main" val="2284516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0963" name="Rectangle 25"/>
          <p:cNvSpPr>
            <a:spLocks noGrp="1" noChangeArrowheads="1"/>
          </p:cNvSpPr>
          <p:nvPr>
            <p:ph type="ftr" sz="quarter" idx="4"/>
          </p:nvPr>
        </p:nvSpPr>
        <p:spPr>
          <a:noFill/>
        </p:spPr>
        <p:txBody>
          <a:bodyPr/>
          <a:lstStyle/>
          <a:p>
            <a:r>
              <a:rPr lang="en-US" dirty="0"/>
              <a:t>Microsoft Confidential</a:t>
            </a:r>
          </a:p>
        </p:txBody>
      </p:sp>
      <p:sp>
        <p:nvSpPr>
          <p:cNvPr id="40964" name="Rectangle 26"/>
          <p:cNvSpPr>
            <a:spLocks noGrp="1" noChangeArrowheads="1"/>
          </p:cNvSpPr>
          <p:nvPr>
            <p:ph type="sldNum" sz="quarter" idx="5"/>
          </p:nvPr>
        </p:nvSpPr>
        <p:spPr>
          <a:noFill/>
        </p:spPr>
        <p:txBody>
          <a:bodyPr/>
          <a:lstStyle/>
          <a:p>
            <a:fld id="{85CEDE57-F8FE-4B43-B511-2E9F76624F74}" type="slidenum">
              <a:rPr lang="en-US" smtClean="0"/>
              <a:pPr/>
              <a:t>15</a:t>
            </a:fld>
            <a:endParaRPr lang="en-US" dirty="0"/>
          </a:p>
        </p:txBody>
      </p:sp>
      <p:sp>
        <p:nvSpPr>
          <p:cNvPr id="40965" name="Rectangle 2"/>
          <p:cNvSpPr>
            <a:spLocks noGrp="1" noRot="1" noChangeAspect="1" noChangeArrowheads="1" noTextEdit="1"/>
          </p:cNvSpPr>
          <p:nvPr>
            <p:ph type="sldImg"/>
          </p:nvPr>
        </p:nvSpPr>
        <p:spPr>
          <a:xfrm>
            <a:off x="1157288" y="449263"/>
            <a:ext cx="4541837" cy="3408362"/>
          </a:xfrm>
          <a:ln/>
        </p:spPr>
      </p:sp>
      <p:sp>
        <p:nvSpPr>
          <p:cNvPr id="40966" name="Rectangle 3"/>
          <p:cNvSpPr>
            <a:spLocks noGrp="1" noChangeArrowheads="1"/>
          </p:cNvSpPr>
          <p:nvPr>
            <p:ph type="body" idx="1"/>
          </p:nvPr>
        </p:nvSpPr>
        <p:spPr>
          <a:xfrm>
            <a:off x="307492" y="4139472"/>
            <a:ext cx="6261652" cy="4593861"/>
          </a:xfrm>
          <a:noFill/>
          <a:ln/>
        </p:spPr>
        <p:txBody>
          <a:bodyPr/>
          <a:lstStyle/>
          <a:p>
            <a:pPr>
              <a:buFontTx/>
              <a:buNone/>
            </a:pPr>
            <a:endParaRPr lang="en-US" dirty="0"/>
          </a:p>
        </p:txBody>
      </p:sp>
    </p:spTree>
    <p:extLst>
      <p:ext uri="{BB962C8B-B14F-4D97-AF65-F5344CB8AC3E}">
        <p14:creationId xmlns:p14="http://schemas.microsoft.com/office/powerpoint/2010/main" val="3482422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3011" name="Rectangle 25"/>
          <p:cNvSpPr>
            <a:spLocks noGrp="1" noChangeArrowheads="1"/>
          </p:cNvSpPr>
          <p:nvPr>
            <p:ph type="ftr" sz="quarter" idx="4"/>
          </p:nvPr>
        </p:nvSpPr>
        <p:spPr>
          <a:noFill/>
        </p:spPr>
        <p:txBody>
          <a:bodyPr/>
          <a:lstStyle/>
          <a:p>
            <a:r>
              <a:rPr lang="en-US" dirty="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16</a:t>
            </a:fld>
            <a:endParaRPr lang="en-US" dirty="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a:t>Is your presentation as crisp as possible? Consider moving extra content to the appendix.</a:t>
            </a:r>
          </a:p>
          <a:p>
            <a:r>
              <a:rPr lang="en-US" dirty="0"/>
              <a:t>Use appendix slides to store content that you might want to refer to during the Question slide or that may be useful for attendees to investigate deeper in the future.</a:t>
            </a:r>
          </a:p>
          <a:p>
            <a:pPr>
              <a:buFontTx/>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450498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3011" name="Rectangle 25"/>
          <p:cNvSpPr>
            <a:spLocks noGrp="1" noChangeArrowheads="1"/>
          </p:cNvSpPr>
          <p:nvPr>
            <p:ph type="ftr" sz="quarter" idx="4"/>
          </p:nvPr>
        </p:nvSpPr>
        <p:spPr>
          <a:noFill/>
        </p:spPr>
        <p:txBody>
          <a:bodyPr/>
          <a:lstStyle/>
          <a:p>
            <a:r>
              <a:rPr lang="en-US" dirty="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17</a:t>
            </a:fld>
            <a:endParaRPr lang="en-US" dirty="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a:t>Is your presentation as crisp as possible? Consider moving extra content to the appendix.</a:t>
            </a:r>
          </a:p>
          <a:p>
            <a:r>
              <a:rPr lang="en-US" dirty="0"/>
              <a:t>Use appendix slides to store content that you might want to refer to during the Question slide or that may be useful for attendees to investigate deeper in the future.</a:t>
            </a:r>
          </a:p>
          <a:p>
            <a:pPr>
              <a:buFontTx/>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252201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3011" name="Rectangle 25"/>
          <p:cNvSpPr>
            <a:spLocks noGrp="1" noChangeArrowheads="1"/>
          </p:cNvSpPr>
          <p:nvPr>
            <p:ph type="ftr" sz="quarter" idx="4"/>
          </p:nvPr>
        </p:nvSpPr>
        <p:spPr>
          <a:noFill/>
        </p:spPr>
        <p:txBody>
          <a:bodyPr/>
          <a:lstStyle/>
          <a:p>
            <a:r>
              <a:rPr lang="en-US" dirty="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18</a:t>
            </a:fld>
            <a:endParaRPr lang="en-US" dirty="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a:t>Is your presentation as crisp as possible? Consider moving extra content to the appendix.</a:t>
            </a:r>
          </a:p>
          <a:p>
            <a:r>
              <a:rPr lang="en-US" dirty="0"/>
              <a:t>Use appendix slides to store content that you might want to refer to during the Question slide or that may be useful for attendees to investigate deeper in the future.</a:t>
            </a:r>
          </a:p>
          <a:p>
            <a:pPr>
              <a:buFontTx/>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693526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3011" name="Rectangle 25"/>
          <p:cNvSpPr>
            <a:spLocks noGrp="1" noChangeArrowheads="1"/>
          </p:cNvSpPr>
          <p:nvPr>
            <p:ph type="ftr" sz="quarter" idx="4"/>
          </p:nvPr>
        </p:nvSpPr>
        <p:spPr>
          <a:noFill/>
        </p:spPr>
        <p:txBody>
          <a:bodyPr/>
          <a:lstStyle/>
          <a:p>
            <a:r>
              <a:rPr lang="en-US" dirty="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19</a:t>
            </a:fld>
            <a:endParaRPr lang="en-US" dirty="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a:t>Is your presentation as crisp as possible? Consider moving extra content to the appendix.</a:t>
            </a:r>
          </a:p>
          <a:p>
            <a:r>
              <a:rPr lang="en-US" dirty="0"/>
              <a:t>Use appendix slides to store content that you might want to refer to during the Question slide or that may be useful for attendees to investigate deeper in the future.</a:t>
            </a:r>
          </a:p>
          <a:p>
            <a:pPr>
              <a:buFontTx/>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319861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3011" name="Rectangle 25"/>
          <p:cNvSpPr>
            <a:spLocks noGrp="1" noChangeArrowheads="1"/>
          </p:cNvSpPr>
          <p:nvPr>
            <p:ph type="ftr" sz="quarter" idx="4"/>
          </p:nvPr>
        </p:nvSpPr>
        <p:spPr>
          <a:noFill/>
        </p:spPr>
        <p:txBody>
          <a:bodyPr/>
          <a:lstStyle/>
          <a:p>
            <a:r>
              <a:rPr lang="en-US" dirty="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20</a:t>
            </a:fld>
            <a:endParaRPr lang="en-US" dirty="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a:t>Is your presentation as crisp as possible? Consider moving extra content to the appendix.</a:t>
            </a:r>
          </a:p>
          <a:p>
            <a:r>
              <a:rPr lang="en-US" dirty="0"/>
              <a:t>Use appendix slides to store content that you might want to refer to during the Question slide or that may be useful for attendees to investigate deeper in the future.</a:t>
            </a:r>
          </a:p>
          <a:p>
            <a:pPr>
              <a:buFontTx/>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294545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3011" name="Rectangle 25"/>
          <p:cNvSpPr>
            <a:spLocks noGrp="1" noChangeArrowheads="1"/>
          </p:cNvSpPr>
          <p:nvPr>
            <p:ph type="ftr" sz="quarter" idx="4"/>
          </p:nvPr>
        </p:nvSpPr>
        <p:spPr>
          <a:noFill/>
        </p:spPr>
        <p:txBody>
          <a:bodyPr/>
          <a:lstStyle/>
          <a:p>
            <a:r>
              <a:rPr lang="en-US" dirty="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21</a:t>
            </a:fld>
            <a:endParaRPr lang="en-US" dirty="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a:t>Is your presentation as crisp as possible? Consider moving extra content to the appendix.</a:t>
            </a:r>
          </a:p>
          <a:p>
            <a:r>
              <a:rPr lang="en-US" dirty="0"/>
              <a:t>Use appendix slides to store content that you might want to refer to during the Question slide or that may be useful for attendees to investigate deeper in the future.</a:t>
            </a:r>
          </a:p>
          <a:p>
            <a:pPr>
              <a:buFontTx/>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837639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3011" name="Rectangle 25"/>
          <p:cNvSpPr>
            <a:spLocks noGrp="1" noChangeArrowheads="1"/>
          </p:cNvSpPr>
          <p:nvPr>
            <p:ph type="ftr" sz="quarter" idx="4"/>
          </p:nvPr>
        </p:nvSpPr>
        <p:spPr>
          <a:noFill/>
        </p:spPr>
        <p:txBody>
          <a:bodyPr/>
          <a:lstStyle/>
          <a:p>
            <a:r>
              <a:rPr lang="en-US" dirty="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22</a:t>
            </a:fld>
            <a:endParaRPr lang="en-US" dirty="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a:t>Is your presentation as crisp as possible? Consider moving extra content to the appendix.</a:t>
            </a:r>
          </a:p>
          <a:p>
            <a:r>
              <a:rPr lang="en-US" dirty="0"/>
              <a:t>Use appendix slides to store content that you might want to refer to during the Question slide or that may be useful for attendees to investigate deeper in the future.</a:t>
            </a:r>
          </a:p>
          <a:p>
            <a:pPr>
              <a:buFontTx/>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052935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a:t>Microsoft </a:t>
            </a:r>
            <a:r>
              <a:rPr lang="en-US" b="1" dirty="0"/>
              <a:t>Engineering Excellence</a:t>
            </a:r>
            <a:endParaRPr lang="en-US" dirty="0"/>
          </a:p>
        </p:txBody>
      </p:sp>
      <p:sp>
        <p:nvSpPr>
          <p:cNvPr id="43011" name="Rectangle 25"/>
          <p:cNvSpPr>
            <a:spLocks noGrp="1" noChangeArrowheads="1"/>
          </p:cNvSpPr>
          <p:nvPr>
            <p:ph type="ftr" sz="quarter" idx="4"/>
          </p:nvPr>
        </p:nvSpPr>
        <p:spPr>
          <a:noFill/>
        </p:spPr>
        <p:txBody>
          <a:bodyPr/>
          <a:lstStyle/>
          <a:p>
            <a:r>
              <a:rPr lang="en-US" dirty="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23</a:t>
            </a:fld>
            <a:endParaRPr lang="en-US" dirty="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a:t>Is your presentation as crisp as possible? Consider moving extra content to the appendix.</a:t>
            </a:r>
          </a:p>
          <a:p>
            <a:r>
              <a:rPr lang="en-US" dirty="0"/>
              <a:t>Use appendix slides to store content that you might want to refer to during the Question slide or that may be useful for attendees to investigate deeper in the future.</a:t>
            </a:r>
          </a:p>
          <a:p>
            <a:pPr>
              <a:buFontTx/>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0638089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7711" y="-21771"/>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5831" y="-152400"/>
            <a:ext cx="787831" cy="7010400"/>
          </a:xfrm>
          <a:prstGeom prst="rect">
            <a:avLst/>
          </a:prstGeom>
        </p:spPr>
      </p:pic>
      <p:sp>
        <p:nvSpPr>
          <p:cNvPr id="11" name="Slide Number Placeholder 10"/>
          <p:cNvSpPr>
            <a:spLocks noGrp="1"/>
          </p:cNvSpPr>
          <p:nvPr>
            <p:ph type="sldNum" sz="quarter" idx="16"/>
          </p:nvPr>
        </p:nvSpPr>
        <p:spPr/>
        <p:txBody>
          <a:bodyPr/>
          <a:lstStyle/>
          <a:p>
            <a:fld id="{33D6E5A2-EC83-451F-A719-9AC1370DD5CF}" type="slidenum">
              <a:rPr lang="en-US" smtClean="0"/>
              <a:pPr/>
              <a:t>‹#›</a:t>
            </a:fld>
            <a:endParaRPr lang="en-US" dirty="0"/>
          </a:p>
        </p:txBody>
      </p:sp>
      <p:sp>
        <p:nvSpPr>
          <p:cNvPr id="13" name="Text Placeholder 12"/>
          <p:cNvSpPr>
            <a:spLocks noGrp="1"/>
          </p:cNvSpPr>
          <p:nvPr>
            <p:ph type="body" sz="quarter" idx="13" hasCustomPrompt="1"/>
          </p:nvPr>
        </p:nvSpPr>
        <p:spPr>
          <a:xfrm>
            <a:off x="838200" y="5181600"/>
            <a:ext cx="8382000" cy="914400"/>
          </a:xfrm>
        </p:spPr>
        <p:txBody>
          <a:bodyPr>
            <a:normAutofit/>
          </a:bodyPr>
          <a:lstStyle>
            <a:lvl1pPr>
              <a:defRPr sz="1600" baseline="0"/>
            </a:lvl1pPr>
          </a:lstStyle>
          <a:p>
            <a:pPr lvl="0"/>
            <a:r>
              <a:rPr lang="en-US" dirty="0"/>
              <a:t>ISI adapted this template from one provided by Microsoft</a:t>
            </a:r>
          </a:p>
        </p:txBody>
      </p:sp>
      <p:cxnSp>
        <p:nvCxnSpPr>
          <p:cNvPr id="12" name="Straight Connector 11"/>
          <p:cNvCxnSpPr/>
          <p:nvPr userDrawn="1"/>
        </p:nvCxnSpPr>
        <p:spPr>
          <a:xfrm flipV="1">
            <a:off x="670089" y="6531160"/>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V="1">
            <a:off x="705870" y="6540163"/>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 name="TextBox 6"/>
          <p:cNvSpPr txBox="1"/>
          <p:nvPr userDrawn="1"/>
        </p:nvSpPr>
        <p:spPr>
          <a:xfrm>
            <a:off x="6415986" y="6127836"/>
            <a:ext cx="200179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accent1">
                    <a:lumMod val="50000"/>
                  </a:schemeClr>
                </a:solidFill>
                <a:latin typeface="Bodoni MT" panose="02070603080606020203" pitchFamily="18" charset="0"/>
              </a:rPr>
              <a:t>I</a:t>
            </a:r>
            <a:r>
              <a:rPr lang="en-US" sz="2800" b="1" baseline="30000" dirty="0">
                <a:solidFill>
                  <a:schemeClr val="accent1">
                    <a:lumMod val="50000"/>
                  </a:schemeClr>
                </a:solidFill>
                <a:latin typeface="Bodoni MT" panose="02070603080606020203" pitchFamily="18" charset="0"/>
              </a:rPr>
              <a:t>n</a:t>
            </a:r>
            <a:r>
              <a:rPr lang="en-US" sz="2800" b="1" dirty="0">
                <a:solidFill>
                  <a:schemeClr val="accent1">
                    <a:lumMod val="50000"/>
                  </a:schemeClr>
                </a:solidFill>
                <a:latin typeface="Bodoni MT" panose="02070603080606020203" pitchFamily="18" charset="0"/>
              </a:rPr>
              <a:t>SITE</a:t>
            </a:r>
            <a:r>
              <a:rPr lang="en-US" sz="2800" b="1" dirty="0">
                <a:solidFill>
                  <a:schemeClr val="accent1"/>
                </a:solidFill>
                <a:latin typeface="Bodoni MT" panose="02070603080606020203" pitchFamily="18" charset="0"/>
              </a:rPr>
              <a:t>2022</a:t>
            </a:r>
          </a:p>
        </p:txBody>
      </p:sp>
      <p:sp>
        <p:nvSpPr>
          <p:cNvPr id="20" name="TextBox 7"/>
          <p:cNvSpPr txBox="1"/>
          <p:nvPr userDrawn="1"/>
        </p:nvSpPr>
        <p:spPr>
          <a:xfrm>
            <a:off x="630002" y="6550400"/>
            <a:ext cx="5486068"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accent1"/>
                </a:solidFill>
                <a:latin typeface="Bodoni MT" panose="02070603080606020203" pitchFamily="18" charset="0"/>
              </a:rPr>
              <a:t>AN INFORMING SCIENCE INSTITUTE CONFERENCE July 6-7, 2022</a:t>
            </a:r>
          </a:p>
        </p:txBody>
      </p:sp>
      <p:sp>
        <p:nvSpPr>
          <p:cNvPr id="21" name="TextBox 10"/>
          <p:cNvSpPr txBox="1"/>
          <p:nvPr userDrawn="1"/>
        </p:nvSpPr>
        <p:spPr>
          <a:xfrm>
            <a:off x="7106669" y="6572247"/>
            <a:ext cx="1143001"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accent1"/>
                </a:solidFill>
                <a:latin typeface="Bodoni MT" panose="02070603080606020203" pitchFamily="18" charset="0"/>
              </a:rPr>
              <a:t>The Cloud</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6620" y="-21772"/>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816631" y="-3969030"/>
            <a:ext cx="1371601" cy="9309664"/>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6" name="Slide Number Placeholder 5"/>
          <p:cNvSpPr>
            <a:spLocks noGrp="1"/>
          </p:cNvSpPr>
          <p:nvPr>
            <p:ph type="sldNum" sz="quarter" idx="12"/>
          </p:nvPr>
        </p:nvSpPr>
        <p:spPr>
          <a:xfrm>
            <a:off x="8750434" y="6530329"/>
            <a:ext cx="366793" cy="365125"/>
          </a:xfrm>
        </p:spPr>
        <p:txBody>
          <a:bodyPr/>
          <a:lstStyle/>
          <a:p>
            <a:fld id="{33D6E5A2-EC83-451F-A719-9AC1370DD5CF}" type="slidenum">
              <a:rPr lang="en-US" smtClean="0"/>
              <a:pPr/>
              <a:t>‹#›</a:t>
            </a:fld>
            <a:endParaRPr lang="en-US" dirty="0"/>
          </a:p>
        </p:txBody>
      </p:sp>
      <p:cxnSp>
        <p:nvCxnSpPr>
          <p:cNvPr id="10" name="Straight Connector 9"/>
          <p:cNvCxnSpPr/>
          <p:nvPr userDrawn="1"/>
        </p:nvCxnSpPr>
        <p:spPr>
          <a:xfrm flipV="1">
            <a:off x="762000" y="6515118"/>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42C24A-BD14-4E70-BC58-F30581319779}"/>
              </a:ext>
            </a:extLst>
          </p:cNvPr>
          <p:cNvCxnSpPr/>
          <p:nvPr userDrawn="1"/>
        </p:nvCxnSpPr>
        <p:spPr>
          <a:xfrm flipV="1">
            <a:off x="705870" y="6540163"/>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5DA514D8-54D9-41B6-8732-E5C2E488F2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7711" y="-21771"/>
            <a:ext cx="9100457" cy="6879771"/>
          </a:xfrm>
          <a:prstGeom prst="rect">
            <a:avLst/>
          </a:prstGeom>
        </p:spPr>
      </p:pic>
      <p:sp>
        <p:nvSpPr>
          <p:cNvPr id="12" name="TextBox 6">
            <a:extLst>
              <a:ext uri="{FF2B5EF4-FFF2-40B4-BE49-F238E27FC236}">
                <a16:creationId xmlns:a16="http://schemas.microsoft.com/office/drawing/2014/main" id="{9865E896-D258-4D53-AF17-46247870BF45}"/>
              </a:ext>
            </a:extLst>
          </p:cNvPr>
          <p:cNvSpPr txBox="1"/>
          <p:nvPr userDrawn="1"/>
        </p:nvSpPr>
        <p:spPr>
          <a:xfrm>
            <a:off x="6415986" y="6127836"/>
            <a:ext cx="200179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accent1">
                    <a:lumMod val="50000"/>
                  </a:schemeClr>
                </a:solidFill>
                <a:latin typeface="Bodoni MT" panose="02070603080606020203" pitchFamily="18" charset="0"/>
              </a:rPr>
              <a:t>I</a:t>
            </a:r>
            <a:r>
              <a:rPr lang="en-US" sz="2800" b="1" baseline="30000" dirty="0">
                <a:solidFill>
                  <a:schemeClr val="accent1">
                    <a:lumMod val="50000"/>
                  </a:schemeClr>
                </a:solidFill>
                <a:latin typeface="Bodoni MT" panose="02070603080606020203" pitchFamily="18" charset="0"/>
              </a:rPr>
              <a:t>n</a:t>
            </a:r>
            <a:r>
              <a:rPr lang="en-US" sz="2800" b="1" dirty="0">
                <a:solidFill>
                  <a:schemeClr val="accent1">
                    <a:lumMod val="50000"/>
                  </a:schemeClr>
                </a:solidFill>
                <a:latin typeface="Bodoni MT" panose="02070603080606020203" pitchFamily="18" charset="0"/>
              </a:rPr>
              <a:t>SITE</a:t>
            </a:r>
            <a:r>
              <a:rPr lang="en-US" sz="2800" b="1" dirty="0">
                <a:solidFill>
                  <a:schemeClr val="accent1"/>
                </a:solidFill>
                <a:latin typeface="Bodoni MT" panose="02070603080606020203" pitchFamily="18" charset="0"/>
              </a:rPr>
              <a:t>2022</a:t>
            </a:r>
          </a:p>
        </p:txBody>
      </p:sp>
      <p:sp>
        <p:nvSpPr>
          <p:cNvPr id="13" name="TextBox 7">
            <a:extLst>
              <a:ext uri="{FF2B5EF4-FFF2-40B4-BE49-F238E27FC236}">
                <a16:creationId xmlns:a16="http://schemas.microsoft.com/office/drawing/2014/main" id="{6051A7E5-8E4D-40B8-85A6-2D8D714435BD}"/>
              </a:ext>
            </a:extLst>
          </p:cNvPr>
          <p:cNvSpPr txBox="1"/>
          <p:nvPr userDrawn="1"/>
        </p:nvSpPr>
        <p:spPr>
          <a:xfrm>
            <a:off x="630002" y="6550400"/>
            <a:ext cx="5486068"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accent1"/>
                </a:solidFill>
                <a:latin typeface="Bodoni MT" panose="02070603080606020203" pitchFamily="18" charset="0"/>
              </a:rPr>
              <a:t>AN INFORMING SCIENCE INSTITUTE CONFERENCE July 6-7, 2022</a:t>
            </a:r>
          </a:p>
        </p:txBody>
      </p:sp>
      <p:sp>
        <p:nvSpPr>
          <p:cNvPr id="14" name="TextBox 10">
            <a:extLst>
              <a:ext uri="{FF2B5EF4-FFF2-40B4-BE49-F238E27FC236}">
                <a16:creationId xmlns:a16="http://schemas.microsoft.com/office/drawing/2014/main" id="{941D1A70-98AF-44E1-AE53-DBCCB9D0F8DE}"/>
              </a:ext>
            </a:extLst>
          </p:cNvPr>
          <p:cNvSpPr txBox="1"/>
          <p:nvPr userDrawn="1"/>
        </p:nvSpPr>
        <p:spPr>
          <a:xfrm>
            <a:off x="7106669" y="6572247"/>
            <a:ext cx="1143001"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accent1"/>
                </a:solidFill>
                <a:latin typeface="Bodoni MT" panose="02070603080606020203" pitchFamily="18" charset="0"/>
              </a:rPr>
              <a:t>The Cloud</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7848600" y="6492875"/>
            <a:ext cx="12954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a:prstGeom prst="rect">
            <a:avLst/>
          </a:prstGeom>
        </p:spPr>
        <p:txBody>
          <a:bodyPr/>
          <a:lstStyle/>
          <a:p>
            <a:fld id="{757B281C-5159-4971-8228-52B9A72E9ED2}" type="datetimeFigureOut">
              <a:rPr lang="en-US" smtClean="0"/>
              <a:pPr/>
              <a:t>6/28/2022</a:t>
            </a:fld>
            <a:endParaRPr lang="en-US" dirty="0"/>
          </a:p>
        </p:txBody>
      </p:sp>
      <p:sp>
        <p:nvSpPr>
          <p:cNvPr id="4" name="Footer Placeholder 4"/>
          <p:cNvSpPr>
            <a:spLocks noGrp="1"/>
          </p:cNvSpPr>
          <p:nvPr>
            <p:ph type="ftr" sz="quarter" idx="11"/>
          </p:nvPr>
        </p:nvSpPr>
        <p:spPr>
          <a:xfrm>
            <a:off x="3352800" y="6356350"/>
            <a:ext cx="2895600" cy="365125"/>
          </a:xfrm>
          <a:prstGeom prst="rect">
            <a:avLst/>
          </a:prstGeo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152399" y="-109183"/>
            <a:ext cx="457200" cy="7083189"/>
          </a:xfrm>
          <a:prstGeom prst="rect">
            <a:avLst/>
          </a:prstGeom>
        </p:spPr>
      </p:pic>
      <p:sp>
        <p:nvSpPr>
          <p:cNvPr id="6" name="Slide Number Placeholder 5"/>
          <p:cNvSpPr>
            <a:spLocks noGrp="1"/>
          </p:cNvSpPr>
          <p:nvPr>
            <p:ph type="sldNum" sz="quarter" idx="4"/>
          </p:nvPr>
        </p:nvSpPr>
        <p:spPr>
          <a:xfrm>
            <a:off x="8521484" y="6495082"/>
            <a:ext cx="609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cxnSp>
        <p:nvCxnSpPr>
          <p:cNvPr id="15" name="Straight Connector 14"/>
          <p:cNvCxnSpPr/>
          <p:nvPr userDrawn="1"/>
        </p:nvCxnSpPr>
        <p:spPr>
          <a:xfrm flipV="1">
            <a:off x="762000" y="6515118"/>
            <a:ext cx="7803822" cy="823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TextBox 6">
            <a:extLst>
              <a:ext uri="{FF2B5EF4-FFF2-40B4-BE49-F238E27FC236}">
                <a16:creationId xmlns:a16="http://schemas.microsoft.com/office/drawing/2014/main" id="{C02010B2-E4BC-4657-803A-22A4896516F4}"/>
              </a:ext>
            </a:extLst>
          </p:cNvPr>
          <p:cNvSpPr txBox="1"/>
          <p:nvPr userDrawn="1"/>
        </p:nvSpPr>
        <p:spPr>
          <a:xfrm>
            <a:off x="6705600" y="6097037"/>
            <a:ext cx="200179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accent1">
                    <a:lumMod val="50000"/>
                  </a:schemeClr>
                </a:solidFill>
                <a:latin typeface="Bodoni MT" panose="02070603080606020203" pitchFamily="18" charset="0"/>
              </a:rPr>
              <a:t>I</a:t>
            </a:r>
            <a:r>
              <a:rPr lang="en-US" sz="2800" b="1" baseline="30000" dirty="0">
                <a:solidFill>
                  <a:schemeClr val="accent1">
                    <a:lumMod val="50000"/>
                  </a:schemeClr>
                </a:solidFill>
                <a:latin typeface="Bodoni MT" panose="02070603080606020203" pitchFamily="18" charset="0"/>
              </a:rPr>
              <a:t>n</a:t>
            </a:r>
            <a:r>
              <a:rPr lang="en-US" sz="2800" b="1" dirty="0">
                <a:solidFill>
                  <a:schemeClr val="accent1">
                    <a:lumMod val="50000"/>
                  </a:schemeClr>
                </a:solidFill>
                <a:latin typeface="Bodoni MT" panose="02070603080606020203" pitchFamily="18" charset="0"/>
              </a:rPr>
              <a:t>SITE</a:t>
            </a:r>
            <a:r>
              <a:rPr lang="en-US" sz="2800" b="1" dirty="0">
                <a:solidFill>
                  <a:schemeClr val="accent1"/>
                </a:solidFill>
                <a:latin typeface="Bodoni MT" panose="02070603080606020203" pitchFamily="18" charset="0"/>
              </a:rPr>
              <a:t>2019</a:t>
            </a:r>
          </a:p>
        </p:txBody>
      </p:sp>
      <p:sp>
        <p:nvSpPr>
          <p:cNvPr id="19" name="TextBox 7">
            <a:extLst>
              <a:ext uri="{FF2B5EF4-FFF2-40B4-BE49-F238E27FC236}">
                <a16:creationId xmlns:a16="http://schemas.microsoft.com/office/drawing/2014/main" id="{25432036-CA45-445D-836B-AF546D0A52FE}"/>
              </a:ext>
            </a:extLst>
          </p:cNvPr>
          <p:cNvSpPr txBox="1"/>
          <p:nvPr userDrawn="1"/>
        </p:nvSpPr>
        <p:spPr>
          <a:xfrm>
            <a:off x="731792" y="6579845"/>
            <a:ext cx="5486068"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accent1"/>
                </a:solidFill>
                <a:latin typeface="Bodoni MT" panose="02070603080606020203" pitchFamily="18" charset="0"/>
              </a:rPr>
              <a:t>AN INFORMING SCIENCE INSTITUTE CONFERENCE June 30 - July 5, 2019</a:t>
            </a:r>
          </a:p>
        </p:txBody>
      </p:sp>
      <p:sp>
        <p:nvSpPr>
          <p:cNvPr id="20" name="TextBox 10">
            <a:extLst>
              <a:ext uri="{FF2B5EF4-FFF2-40B4-BE49-F238E27FC236}">
                <a16:creationId xmlns:a16="http://schemas.microsoft.com/office/drawing/2014/main" id="{500572FD-3220-445C-B2BB-2E8ACDE62882}"/>
              </a:ext>
            </a:extLst>
          </p:cNvPr>
          <p:cNvSpPr txBox="1"/>
          <p:nvPr userDrawn="1"/>
        </p:nvSpPr>
        <p:spPr>
          <a:xfrm>
            <a:off x="7325750" y="6585585"/>
            <a:ext cx="1143001"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accent1"/>
                </a:solidFill>
                <a:latin typeface="Bodoni MT" panose="02070603080606020203" pitchFamily="18" charset="0"/>
              </a:rPr>
              <a:t>Jerusalem, Israel</a:t>
            </a:r>
          </a:p>
        </p:txBody>
      </p:sp>
      <p:pic>
        <p:nvPicPr>
          <p:cNvPr id="16" name="Picture 15">
            <a:extLst>
              <a:ext uri="{FF2B5EF4-FFF2-40B4-BE49-F238E27FC236}">
                <a16:creationId xmlns:a16="http://schemas.microsoft.com/office/drawing/2014/main" id="{ED5D396B-B959-47AB-8C26-D21F47EEA071}"/>
              </a:ext>
            </a:extLst>
          </p:cNvPr>
          <p:cNvPicPr>
            <a:picLocks noChangeAspect="1"/>
          </p:cNvPicPr>
          <p:nvPr userDrawn="1"/>
        </p:nvPicPr>
        <p:blipFill rotWithShape="1">
          <a:blip r:embed="rId15" cstate="email">
            <a:extLst>
              <a:ext uri="{28A0092B-C50C-407E-A947-70E740481C1C}">
                <a14:useLocalDpi xmlns:a14="http://schemas.microsoft.com/office/drawing/2010/main"/>
              </a:ext>
            </a:extLst>
          </a:blip>
          <a:srcRect/>
          <a:stretch/>
        </p:blipFill>
        <p:spPr>
          <a:xfrm>
            <a:off x="17711" y="-21771"/>
            <a:ext cx="9100457" cy="6879771"/>
          </a:xfrm>
          <a:prstGeom prst="rect">
            <a:avLst/>
          </a:prstGeom>
        </p:spPr>
      </p:pic>
      <p:sp>
        <p:nvSpPr>
          <p:cNvPr id="17" name="TextBox 6">
            <a:extLst>
              <a:ext uri="{FF2B5EF4-FFF2-40B4-BE49-F238E27FC236}">
                <a16:creationId xmlns:a16="http://schemas.microsoft.com/office/drawing/2014/main" id="{D93CFCBF-AC0E-4DD9-ACC1-2B38206B4AC4}"/>
              </a:ext>
            </a:extLst>
          </p:cNvPr>
          <p:cNvSpPr txBox="1"/>
          <p:nvPr userDrawn="1"/>
        </p:nvSpPr>
        <p:spPr>
          <a:xfrm>
            <a:off x="6415986" y="6127836"/>
            <a:ext cx="200179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accent1">
                    <a:lumMod val="50000"/>
                  </a:schemeClr>
                </a:solidFill>
                <a:latin typeface="Bodoni MT" panose="02070603080606020203" pitchFamily="18" charset="0"/>
              </a:rPr>
              <a:t>I</a:t>
            </a:r>
            <a:r>
              <a:rPr lang="en-US" sz="2800" b="1" baseline="30000" dirty="0">
                <a:solidFill>
                  <a:schemeClr val="accent1">
                    <a:lumMod val="50000"/>
                  </a:schemeClr>
                </a:solidFill>
                <a:latin typeface="Bodoni MT" panose="02070603080606020203" pitchFamily="18" charset="0"/>
              </a:rPr>
              <a:t>n</a:t>
            </a:r>
            <a:r>
              <a:rPr lang="en-US" sz="2800" b="1" dirty="0">
                <a:solidFill>
                  <a:schemeClr val="accent1">
                    <a:lumMod val="50000"/>
                  </a:schemeClr>
                </a:solidFill>
                <a:latin typeface="Bodoni MT" panose="02070603080606020203" pitchFamily="18" charset="0"/>
              </a:rPr>
              <a:t>SITE</a:t>
            </a:r>
            <a:r>
              <a:rPr lang="en-US" sz="2800" b="1" dirty="0">
                <a:solidFill>
                  <a:schemeClr val="accent1"/>
                </a:solidFill>
                <a:latin typeface="Bodoni MT" panose="02070603080606020203" pitchFamily="18" charset="0"/>
              </a:rPr>
              <a:t>2022</a:t>
            </a:r>
          </a:p>
        </p:txBody>
      </p:sp>
      <p:sp>
        <p:nvSpPr>
          <p:cNvPr id="18" name="TextBox 7">
            <a:extLst>
              <a:ext uri="{FF2B5EF4-FFF2-40B4-BE49-F238E27FC236}">
                <a16:creationId xmlns:a16="http://schemas.microsoft.com/office/drawing/2014/main" id="{FF4D26DB-BE3A-458D-8C9B-8ECACD69FB0D}"/>
              </a:ext>
            </a:extLst>
          </p:cNvPr>
          <p:cNvSpPr txBox="1"/>
          <p:nvPr userDrawn="1"/>
        </p:nvSpPr>
        <p:spPr>
          <a:xfrm>
            <a:off x="630002" y="6550400"/>
            <a:ext cx="5486068"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accent1"/>
                </a:solidFill>
                <a:latin typeface="Bodoni MT" panose="02070603080606020203" pitchFamily="18" charset="0"/>
              </a:rPr>
              <a:t>AN INFORMING SCIENCE INSTITUTE CONFERENCE July 6-7, 2022</a:t>
            </a:r>
          </a:p>
        </p:txBody>
      </p:sp>
      <p:sp>
        <p:nvSpPr>
          <p:cNvPr id="21" name="TextBox 10">
            <a:extLst>
              <a:ext uri="{FF2B5EF4-FFF2-40B4-BE49-F238E27FC236}">
                <a16:creationId xmlns:a16="http://schemas.microsoft.com/office/drawing/2014/main" id="{99BFC426-708C-4B57-9550-ED69285E64D3}"/>
              </a:ext>
            </a:extLst>
          </p:cNvPr>
          <p:cNvSpPr txBox="1"/>
          <p:nvPr userDrawn="1"/>
        </p:nvSpPr>
        <p:spPr>
          <a:xfrm>
            <a:off x="7106669" y="6572247"/>
            <a:ext cx="1143001"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accent1"/>
                </a:solidFill>
                <a:latin typeface="Bodoni MT" panose="02070603080606020203" pitchFamily="18" charset="0"/>
              </a:rPr>
              <a:t>The Cloud</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Lst>
  <p:transition spd="slow">
    <p:wipe dir="d"/>
  </p:transition>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s://orcid.org/0000-0002-7107-8089" TargetMode="External"/><Relationship Id="rId7" Type="http://schemas.openxmlformats.org/officeDocument/2006/relationships/hyperlink" Target="mailto:luktania@mail.ru"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https://orcid.org/0000-0002-7634-303X" TargetMode="External"/><Relationship Id="rId5" Type="http://schemas.openxmlformats.org/officeDocument/2006/relationships/hyperlink" Target="mailto:vmokiy@yandex.ru" TargetMode="External"/><Relationship Id="rId4" Type="http://schemas.openxmlformats.org/officeDocument/2006/relationships/hyperlink" Target="http://tdscience.ru/index.php/kabinet-direktora/26-eng/473-curriculum-vitae" TargetMode="External"/><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8.jpeg"/><Relationship Id="rId5" Type="http://schemas.openxmlformats.org/officeDocument/2006/relationships/notesSlide" Target="../notesSlides/notesSlide4.xml"/><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9.jpeg"/><Relationship Id="rId5" Type="http://schemas.openxmlformats.org/officeDocument/2006/relationships/notesSlide" Target="../notesSlides/notesSlide6.xml"/><Relationship Id="rId4"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0.jpeg"/><Relationship Id="rId5" Type="http://schemas.openxmlformats.org/officeDocument/2006/relationships/notesSlide" Target="../notesSlides/notesSlide7.xml"/><Relationship Id="rId4"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1.jpeg"/><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2.jpeg"/><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3.jpeg"/><Relationship Id="rId5" Type="http://schemas.openxmlformats.org/officeDocument/2006/relationships/notesSlide" Target="../notesSlides/notesSlide10.xml"/><Relationship Id="rId4"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4.jpeg"/><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5.png"/><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6.png"/><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doi.org/10.28945/4480" TargetMode="External"/><Relationship Id="rId3" Type="http://schemas.openxmlformats.org/officeDocument/2006/relationships/tags" Target="../tags/tag36.xml"/><Relationship Id="rId7" Type="http://schemas.openxmlformats.org/officeDocument/2006/relationships/hyperlink" Target="https://doi.org/10.22545/2022/00184" TargetMode="Externa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hyperlink" Target="https://doi.org/10.28945/4951" TargetMode="External"/><Relationship Id="rId5" Type="http://schemas.openxmlformats.org/officeDocument/2006/relationships/notesSlide" Target="../notesSlides/notesSlide15.xml"/><Relationship Id="rId10" Type="http://schemas.openxmlformats.org/officeDocument/2006/relationships/hyperlink" Target="http://www.td-science.ru/" TargetMode="External"/><Relationship Id="rId4" Type="http://schemas.openxmlformats.org/officeDocument/2006/relationships/slideLayout" Target="../slideLayouts/slideLayout3.xml"/><Relationship Id="rId9" Type="http://schemas.openxmlformats.org/officeDocument/2006/relationships/hyperlink" Target="https://doi.org/10.28945/4431"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914400" y="1219200"/>
            <a:ext cx="7856624" cy="2438400"/>
          </a:xfrm>
        </p:spPr>
        <p:txBody>
          <a:bodyPr>
            <a:normAutofit fontScale="90000"/>
          </a:bodyPr>
          <a:lstStyle/>
          <a:p>
            <a:pPr algn="l"/>
            <a:r>
              <a:rPr lang="en-US" dirty="0"/>
              <a:t>MODERN TRANSDISCIPLINARITY: </a:t>
            </a:r>
            <a:br>
              <a:rPr lang="en-US" dirty="0"/>
            </a:br>
            <a:r>
              <a:rPr lang="en-US" dirty="0"/>
              <a:t>RESULTS OF THE DEVELOPMENT OF THE PRIME CAUSE AND INITIAL IDEAS</a:t>
            </a:r>
            <a:endParaRPr lang="ru-RU" dirty="0"/>
          </a:p>
        </p:txBody>
      </p:sp>
      <p:sp>
        <p:nvSpPr>
          <p:cNvPr id="3" name="Subtitle 2"/>
          <p:cNvSpPr>
            <a:spLocks noGrp="1"/>
          </p:cNvSpPr>
          <p:nvPr>
            <p:ph type="subTitle" idx="1"/>
            <p:custDataLst>
              <p:tags r:id="rId3"/>
            </p:custDataLst>
          </p:nvPr>
        </p:nvSpPr>
        <p:spPr>
          <a:xfrm>
            <a:off x="3962400" y="4038600"/>
            <a:ext cx="4772528" cy="1447800"/>
          </a:xfrm>
        </p:spPr>
        <p:txBody>
          <a:bodyPr>
            <a:normAutofit/>
          </a:bodyPr>
          <a:lstStyle/>
          <a:p>
            <a:r>
              <a:rPr lang="en-US" sz="2400" i="1" dirty="0">
                <a:latin typeface="+mn-lt"/>
              </a:rPr>
              <a:t>Vladimir </a:t>
            </a:r>
            <a:r>
              <a:rPr lang="en-US" sz="2400" i="1" dirty="0" err="1">
                <a:latin typeface="+mn-lt"/>
              </a:rPr>
              <a:t>Mokiy</a:t>
            </a:r>
            <a:endParaRPr lang="en-US" sz="2400" i="1" dirty="0">
              <a:latin typeface="+mn-lt"/>
            </a:endParaRPr>
          </a:p>
          <a:p>
            <a:r>
              <a:rPr lang="en-US" sz="2400" i="1" dirty="0">
                <a:latin typeface="+mn-lt"/>
              </a:rPr>
              <a:t>Tatiana Lukyanova</a:t>
            </a:r>
          </a:p>
          <a:p>
            <a:r>
              <a:rPr lang="en-US" sz="2400" i="1" dirty="0">
                <a:latin typeface="+mn-lt"/>
              </a:rPr>
              <a:t>6-7 July 2022</a:t>
            </a:r>
          </a:p>
          <a:p>
            <a:endParaRPr lang="en-US" sz="2400" i="1" dirty="0">
              <a:latin typeface="+mn-lt"/>
            </a:endParaRPr>
          </a:p>
        </p:txBody>
      </p:sp>
    </p:spTree>
    <p:custDataLst>
      <p:tags r:id="rId1"/>
    </p:custData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743200" y="1600200"/>
            <a:ext cx="5867399" cy="4495800"/>
          </a:xfrm>
          <a:prstGeom prst="rect">
            <a:avLst/>
          </a:prstGeom>
          <a:noFill/>
        </p:spPr>
        <p:txBody>
          <a:bodyPr wrap="square" rtlCol="0">
            <a:normAutofit fontScale="25000" lnSpcReduction="20000"/>
          </a:bodyPr>
          <a:lstStyle/>
          <a:p>
            <a:endParaRPr lang="en-US" sz="7200" dirty="0"/>
          </a:p>
          <a:p>
            <a:r>
              <a:rPr lang="en-US" sz="6400" b="1" dirty="0"/>
              <a:t>Vladimir </a:t>
            </a:r>
            <a:r>
              <a:rPr lang="en-US" sz="6400" b="1" dirty="0" err="1"/>
              <a:t>Mokiy</a:t>
            </a:r>
            <a:endParaRPr lang="en-US" sz="6400" b="1" dirty="0"/>
          </a:p>
          <a:p>
            <a:r>
              <a:rPr lang="en-US" sz="6400" dirty="0"/>
              <a:t>Director, Institute of Transdisciplinary Technologies,</a:t>
            </a:r>
          </a:p>
          <a:p>
            <a:r>
              <a:rPr lang="en-US" sz="6400" dirty="0"/>
              <a:t>Nalchik, Russian Federation</a:t>
            </a:r>
          </a:p>
          <a:p>
            <a:endParaRPr lang="en-US" sz="6400" dirty="0"/>
          </a:p>
          <a:p>
            <a:r>
              <a:rPr lang="en-US" sz="6400" b="1" dirty="0"/>
              <a:t>ORCID</a:t>
            </a:r>
            <a:r>
              <a:rPr lang="en-US" sz="6400" dirty="0"/>
              <a:t>: </a:t>
            </a:r>
            <a:r>
              <a:rPr lang="en-US" sz="6400" dirty="0">
                <a:hlinkClick r:id="rId3"/>
              </a:rPr>
              <a:t>https://orcid.org/0000-0002-7107-8089</a:t>
            </a:r>
            <a:r>
              <a:rPr lang="en-US" sz="6400" dirty="0"/>
              <a:t>  </a:t>
            </a:r>
          </a:p>
          <a:p>
            <a:r>
              <a:rPr lang="en-US" sz="6400" b="1" dirty="0"/>
              <a:t>Website</a:t>
            </a:r>
            <a:r>
              <a:rPr lang="en-US" sz="6400" dirty="0"/>
              <a:t>:  </a:t>
            </a:r>
            <a:r>
              <a:rPr lang="en-US" sz="6400" dirty="0">
                <a:hlinkClick r:id="rId4"/>
              </a:rPr>
              <a:t>http://tdscience.ru/index.php/kabinet-direktora/26-eng/473-curriculum-vitae</a:t>
            </a:r>
            <a:r>
              <a:rPr lang="en-US" sz="6400" dirty="0"/>
              <a:t>   </a:t>
            </a:r>
          </a:p>
          <a:p>
            <a:r>
              <a:rPr lang="en-US" sz="6400" b="1" dirty="0"/>
              <a:t>E-mail</a:t>
            </a:r>
            <a:r>
              <a:rPr lang="en-US" sz="6400" dirty="0"/>
              <a:t>: </a:t>
            </a:r>
            <a:r>
              <a:rPr lang="en-US" sz="6400" dirty="0">
                <a:hlinkClick r:id="rId5"/>
              </a:rPr>
              <a:t>vmokiy@yandex.ru</a:t>
            </a:r>
            <a:r>
              <a:rPr lang="en-US" sz="6400" dirty="0"/>
              <a:t>  </a:t>
            </a:r>
          </a:p>
          <a:p>
            <a:endParaRPr lang="en-US" sz="6400" b="1" u="sng" dirty="0"/>
          </a:p>
          <a:p>
            <a:r>
              <a:rPr lang="en-US" sz="6400" b="1" u="sng" dirty="0"/>
              <a:t>________________________________________________</a:t>
            </a:r>
          </a:p>
          <a:p>
            <a:endParaRPr lang="en-US" sz="6400" b="1" u="sng" dirty="0"/>
          </a:p>
          <a:p>
            <a:endParaRPr lang="en-US" sz="6400" b="1" dirty="0"/>
          </a:p>
          <a:p>
            <a:r>
              <a:rPr lang="en-US" sz="6400" b="1" dirty="0"/>
              <a:t>Tatiana Lukyanova</a:t>
            </a:r>
          </a:p>
          <a:p>
            <a:r>
              <a:rPr lang="en-US" sz="6400" dirty="0"/>
              <a:t>Specialist, Center for Sustainable Development, </a:t>
            </a:r>
            <a:r>
              <a:rPr lang="en-US" sz="6400" dirty="0" err="1"/>
              <a:t>Kabardino</a:t>
            </a:r>
            <a:r>
              <a:rPr lang="en-US" sz="6400" dirty="0"/>
              <a:t>-Balkar State University, Nalchik, Russian Federation</a:t>
            </a:r>
          </a:p>
          <a:p>
            <a:endParaRPr lang="en-US" sz="6400" u="sng" dirty="0"/>
          </a:p>
          <a:p>
            <a:r>
              <a:rPr lang="en-US" sz="6400" b="1" dirty="0"/>
              <a:t>ORCID</a:t>
            </a:r>
            <a:r>
              <a:rPr lang="en-US" sz="6400" dirty="0"/>
              <a:t>: </a:t>
            </a:r>
            <a:r>
              <a:rPr lang="en-US" sz="6400" dirty="0">
                <a:hlinkClick r:id="rId6"/>
              </a:rPr>
              <a:t>https://orcid.org/0000-0002-7634-303X</a:t>
            </a:r>
            <a:r>
              <a:rPr lang="en-US" sz="6400" dirty="0"/>
              <a:t>   </a:t>
            </a:r>
          </a:p>
          <a:p>
            <a:r>
              <a:rPr lang="en-US" sz="6400" b="1" dirty="0"/>
              <a:t>E-mail</a:t>
            </a:r>
            <a:r>
              <a:rPr lang="en-US" sz="6400" dirty="0"/>
              <a:t>: </a:t>
            </a:r>
            <a:r>
              <a:rPr lang="en-US" sz="6400" dirty="0">
                <a:hlinkClick r:id="rId7"/>
              </a:rPr>
              <a:t>luktania@mail.ru</a:t>
            </a:r>
            <a:r>
              <a:rPr lang="en-US" sz="6400" dirty="0"/>
              <a:t>  </a:t>
            </a:r>
          </a:p>
          <a:p>
            <a:endParaRPr lang="en-US" sz="7200" dirty="0"/>
          </a:p>
          <a:p>
            <a:endParaRPr lang="en-US" sz="7200" dirty="0"/>
          </a:p>
          <a:p>
            <a:endParaRPr lang="en-US" sz="7200" dirty="0"/>
          </a:p>
        </p:txBody>
      </p:sp>
      <p:pic>
        <p:nvPicPr>
          <p:cNvPr id="9" name="Рисунок 8">
            <a:extLst>
              <a:ext uri="{FF2B5EF4-FFF2-40B4-BE49-F238E27FC236}">
                <a16:creationId xmlns:a16="http://schemas.microsoft.com/office/drawing/2014/main" id="{E953480F-260B-4C6A-9368-9FD58FA7FD35}"/>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p:blipFill>
        <p:spPr>
          <a:xfrm>
            <a:off x="675033" y="4054132"/>
            <a:ext cx="1687910" cy="1965668"/>
          </a:xfrm>
          <a:prstGeom prst="rect">
            <a:avLst/>
          </a:prstGeom>
        </p:spPr>
      </p:pic>
      <p:pic>
        <p:nvPicPr>
          <p:cNvPr id="11" name="Рисунок 10">
            <a:extLst>
              <a:ext uri="{FF2B5EF4-FFF2-40B4-BE49-F238E27FC236}">
                <a16:creationId xmlns:a16="http://schemas.microsoft.com/office/drawing/2014/main" id="{49AE4D9E-FCAF-4CA0-9468-EF00663A27A2}"/>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p:blipFill>
        <p:spPr>
          <a:xfrm>
            <a:off x="776287" y="1459232"/>
            <a:ext cx="1509714" cy="1965668"/>
          </a:xfrm>
          <a:prstGeom prst="rect">
            <a:avLst/>
          </a:prstGeom>
        </p:spPr>
      </p:pic>
      <p:sp>
        <p:nvSpPr>
          <p:cNvPr id="18" name="TextBox 17">
            <a:extLst>
              <a:ext uri="{FF2B5EF4-FFF2-40B4-BE49-F238E27FC236}">
                <a16:creationId xmlns:a16="http://schemas.microsoft.com/office/drawing/2014/main" id="{62C25329-6CE9-4DAE-9839-89DF3C1000AA}"/>
              </a:ext>
            </a:extLst>
          </p:cNvPr>
          <p:cNvSpPr txBox="1"/>
          <p:nvPr/>
        </p:nvSpPr>
        <p:spPr>
          <a:xfrm>
            <a:off x="2819400" y="457200"/>
            <a:ext cx="4876800" cy="646331"/>
          </a:xfrm>
          <a:prstGeom prst="rect">
            <a:avLst/>
          </a:prstGeom>
          <a:noFill/>
        </p:spPr>
        <p:txBody>
          <a:bodyPr wrap="square">
            <a:spAutoFit/>
          </a:bodyPr>
          <a:lstStyle/>
          <a:p>
            <a:r>
              <a:rPr lang="en-US" sz="3600" dirty="0"/>
              <a:t>Welcome</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4024886153"/>
              </p:ext>
            </p:extLst>
          </p:nvPr>
        </p:nvGraphicFramePr>
        <p:xfrm>
          <a:off x="1295400" y="1752600"/>
          <a:ext cx="63246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841248" y="301752"/>
            <a:ext cx="3578352" cy="1143000"/>
          </a:xfrm>
        </p:spPr>
        <p:txBody>
          <a:bodyPr>
            <a:normAutofit/>
          </a:bodyPr>
          <a:lstStyle/>
          <a:p>
            <a:r>
              <a:rPr lang="en-US" sz="3600" dirty="0"/>
              <a:t>Today’s Overview</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graphicEl>
                                              <a:dgm id="{7E429971-BC57-430F-BB25-C0574E5E39E3}"/>
                                            </p:graphicEl>
                                          </p:spTgt>
                                        </p:tgtEl>
                                        <p:attrNameLst>
                                          <p:attrName>style.visibility</p:attrName>
                                        </p:attrNameLst>
                                      </p:cBhvr>
                                      <p:to>
                                        <p:strVal val="visible"/>
                                      </p:to>
                                    </p:set>
                                    <p:animEffect transition="in" filter="wipe(left)">
                                      <p:cBhvr>
                                        <p:cTn id="7" dur="500"/>
                                        <p:tgtEl>
                                          <p:spTgt spid="3">
                                            <p:graphicEl>
                                              <a:dgm id="{7E429971-BC57-430F-BB25-C0574E5E39E3}"/>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graphicEl>
                                              <a:dgm id="{D54B1729-BC98-42C1-9C6C-D65DCBA4358F}"/>
                                            </p:graphicEl>
                                          </p:spTgt>
                                        </p:tgtEl>
                                        <p:attrNameLst>
                                          <p:attrName>style.visibility</p:attrName>
                                        </p:attrNameLst>
                                      </p:cBhvr>
                                      <p:to>
                                        <p:strVal val="visible"/>
                                      </p:to>
                                    </p:set>
                                    <p:animEffect transition="in" filter="wipe(left)">
                                      <p:cBhvr>
                                        <p:cTn id="11" dur="500"/>
                                        <p:tgtEl>
                                          <p:spTgt spid="3">
                                            <p:graphicEl>
                                              <a:dgm id="{D54B1729-BC98-42C1-9C6C-D65DCBA4358F}"/>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graphicEl>
                                              <a:dgm id="{C04276DC-EE64-470A-B8BC-09067B8045FA}"/>
                                            </p:graphicEl>
                                          </p:spTgt>
                                        </p:tgtEl>
                                        <p:attrNameLst>
                                          <p:attrName>style.visibility</p:attrName>
                                        </p:attrNameLst>
                                      </p:cBhvr>
                                      <p:to>
                                        <p:strVal val="visible"/>
                                      </p:to>
                                    </p:set>
                                    <p:animEffect transition="in" filter="wipe(left)">
                                      <p:cBhvr>
                                        <p:cTn id="15" dur="500"/>
                                        <p:tgtEl>
                                          <p:spTgt spid="3">
                                            <p:graphicEl>
                                              <a:dgm id="{C04276DC-EE64-470A-B8BC-09067B8045FA}"/>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graphicEl>
                                              <a:dgm id="{B37A5355-225B-4C6F-AED7-6C620F99EECC}"/>
                                            </p:graphicEl>
                                          </p:spTgt>
                                        </p:tgtEl>
                                        <p:attrNameLst>
                                          <p:attrName>style.visibility</p:attrName>
                                        </p:attrNameLst>
                                      </p:cBhvr>
                                      <p:to>
                                        <p:strVal val="visible"/>
                                      </p:to>
                                    </p:set>
                                    <p:animEffect transition="in" filter="wipe(left)">
                                      <p:cBhvr>
                                        <p:cTn id="19" dur="500"/>
                                        <p:tgtEl>
                                          <p:spTgt spid="3">
                                            <p:graphicEl>
                                              <a:dgm id="{B37A5355-225B-4C6F-AED7-6C620F99EECC}"/>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graphicEl>
                                              <a:dgm id="{F5034101-5B7D-4FE7-B47A-5A48CF39606B}"/>
                                            </p:graphicEl>
                                          </p:spTgt>
                                        </p:tgtEl>
                                        <p:attrNameLst>
                                          <p:attrName>style.visibility</p:attrName>
                                        </p:attrNameLst>
                                      </p:cBhvr>
                                      <p:to>
                                        <p:strVal val="visible"/>
                                      </p:to>
                                    </p:set>
                                    <p:animEffect transition="in" filter="wipe(left)">
                                      <p:cBhvr>
                                        <p:cTn id="23" dur="500"/>
                                        <p:tgtEl>
                                          <p:spTgt spid="3">
                                            <p:graphicEl>
                                              <a:dgm id="{F5034101-5B7D-4FE7-B47A-5A48CF39606B}"/>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
                                            <p:graphicEl>
                                              <a:dgm id="{C7C3E6FD-D83F-4BDA-907E-B5EE041DA931}"/>
                                            </p:graphicEl>
                                          </p:spTgt>
                                        </p:tgtEl>
                                        <p:attrNameLst>
                                          <p:attrName>style.visibility</p:attrName>
                                        </p:attrNameLst>
                                      </p:cBhvr>
                                      <p:to>
                                        <p:strVal val="visible"/>
                                      </p:to>
                                    </p:set>
                                    <p:animEffect transition="in" filter="wipe(left)">
                                      <p:cBhvr>
                                        <p:cTn id="27" dur="500"/>
                                        <p:tgtEl>
                                          <p:spTgt spid="3">
                                            <p:graphicEl>
                                              <a:dgm id="{C7C3E6FD-D83F-4BDA-907E-B5EE041DA9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6168"/>
            <a:ext cx="8077200" cy="1143000"/>
          </a:xfrm>
        </p:spPr>
        <p:txBody>
          <a:bodyPr>
            <a:normAutofit/>
          </a:bodyPr>
          <a:lstStyle/>
          <a:p>
            <a:r>
              <a:rPr lang="en-US" sz="3200" u="sng" dirty="0"/>
              <a:t>Overview of Topic (for non-expert)</a:t>
            </a:r>
          </a:p>
        </p:txBody>
      </p:sp>
      <p:sp>
        <p:nvSpPr>
          <p:cNvPr id="3" name="Content Placeholder 2"/>
          <p:cNvSpPr>
            <a:spLocks noGrp="1"/>
          </p:cNvSpPr>
          <p:nvPr>
            <p:ph sz="half" idx="1"/>
            <p:custDataLst>
              <p:tags r:id="rId3"/>
            </p:custDataLst>
          </p:nvPr>
        </p:nvSpPr>
        <p:spPr>
          <a:xfrm>
            <a:off x="533400" y="1447800"/>
            <a:ext cx="5181600" cy="3962400"/>
          </a:xfrm>
        </p:spPr>
        <p:txBody>
          <a:bodyPr>
            <a:noAutofit/>
          </a:bodyPr>
          <a:lstStyle/>
          <a:p>
            <a:pPr>
              <a:buFont typeface="Wingdings" panose="05000000000000000000" pitchFamily="2" charset="2"/>
              <a:buChar char="ü"/>
            </a:pPr>
            <a:r>
              <a:rPr lang="en-US" sz="1800" dirty="0"/>
              <a:t>To make the world safe, it is necessary to solve the problem of planning, forecasting and managing sustainable development;</a:t>
            </a:r>
          </a:p>
          <a:p>
            <a:pPr>
              <a:buFont typeface="Wingdings" panose="05000000000000000000" pitchFamily="2" charset="2"/>
              <a:buChar char="ü"/>
            </a:pPr>
            <a:r>
              <a:rPr lang="en-US" sz="1800" dirty="0"/>
              <a:t>To solve this problem, two conditions are necessary: the presence of a special scientific discipline that combines the possibilities of systems thinking and transdisciplinarity, as well as the presence of departments at universities that will train generalists in this discipline;</a:t>
            </a:r>
          </a:p>
          <a:p>
            <a:pPr>
              <a:buFont typeface="Wingdings" panose="05000000000000000000" pitchFamily="2" charset="2"/>
              <a:buChar char="ü"/>
            </a:pPr>
            <a:r>
              <a:rPr lang="en-US" sz="1800" dirty="0"/>
              <a:t>As a result, the problems of world security will be solved by specialists on a strict scientific basis, and not on the intuition and experience of politicians and leaders of states.</a:t>
            </a:r>
          </a:p>
        </p:txBody>
      </p:sp>
      <p:pic>
        <p:nvPicPr>
          <p:cNvPr id="4" name="Picture 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867400" y="1503362"/>
            <a:ext cx="2590800" cy="32924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 presetClass="path" presetSubtype="0" accel="50000" decel="50000" fill="hold" nodeType="withEffect">
                                  <p:stCondLst>
                                    <p:cond delay="0"/>
                                  </p:stCondLst>
                                  <p:childTnLst>
                                    <p:animMotion origin="layout" path="M 3.61111E-6 -4.07407E-6 C 0.02309 -4.07407E-6 0.04184 0.02477 0.04184 0.05533 C 0.04184 0.08612 0.02309 0.11112 3.61111E-6 0.11112 C -0.02292 0.11112 -0.0415 0.08612 -0.0415 0.05533 C -0.0415 0.02477 -0.02292 -4.07407E-6 3.61111E-6 -4.07407E-6 Z " pathEditMode="relative" rAng="0" ptsTypes="fffff">
                                      <p:cBhvr>
                                        <p:cTn id="9" dur="2000" fill="hold"/>
                                        <p:tgtEl>
                                          <p:spTgt spid="4"/>
                                        </p:tgtEl>
                                        <p:attrNameLst>
                                          <p:attrName>ppt_x</p:attrName>
                                          <p:attrName>ppt_y</p:attrName>
                                        </p:attrNameLst>
                                      </p:cBhvr>
                                      <p:rCtr x="0" y="56"/>
                                    </p:animMotion>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8382000" cy="4419600"/>
          </a:xfrm>
        </p:spPr>
        <p:txBody>
          <a:bodyPr>
            <a:noAutofit/>
          </a:bodyPr>
          <a:lstStyle/>
          <a:p>
            <a:r>
              <a:rPr lang="en-US" sz="3200" dirty="0"/>
              <a:t>What we know</a:t>
            </a:r>
            <a:r>
              <a:rPr lang="ru-RU" sz="3200" dirty="0"/>
              <a:t>:</a:t>
            </a:r>
            <a:br>
              <a:rPr lang="ru-RU" sz="3200" dirty="0"/>
            </a:br>
            <a:r>
              <a:rPr lang="en-US" sz="1800" b="0" dirty="0"/>
              <a:t>The complexity of the modern society problems is not the main cause for their inefficient solution. The main reason is that the universities lack the training of generalists with the necessary knowledge, methodology and technologies for solving such problems.</a:t>
            </a:r>
            <a:br>
              <a:rPr lang="en-US" sz="1800" b="0" dirty="0"/>
            </a:br>
            <a:br>
              <a:rPr lang="en-US" sz="1800" b="0" dirty="0"/>
            </a:br>
            <a:br>
              <a:rPr lang="en-US" sz="1800" b="0" dirty="0"/>
            </a:br>
            <a:r>
              <a:rPr lang="en-US" sz="2800" dirty="0"/>
              <a:t>What we want to know:</a:t>
            </a:r>
            <a:br>
              <a:rPr lang="ru-RU" sz="2000" dirty="0"/>
            </a:br>
            <a:r>
              <a:rPr lang="ru-RU" sz="1800" b="0" dirty="0"/>
              <a:t>- </a:t>
            </a:r>
            <a:r>
              <a:rPr lang="en-US" sz="1800" b="0" dirty="0"/>
              <a:t>the content of the international standard of systems transdisciplinary education and the competence of generalists;</a:t>
            </a:r>
            <a:br>
              <a:rPr lang="ru-RU" sz="1800" b="0" dirty="0"/>
            </a:br>
            <a:r>
              <a:rPr lang="ru-RU" sz="1800" b="0" dirty="0"/>
              <a:t>- </a:t>
            </a:r>
            <a:r>
              <a:rPr lang="en-US" sz="1800" b="0" dirty="0"/>
              <a:t>the content of the training program for generalists at universities within the framework of a special discipline (systems transdisciplinarity);</a:t>
            </a:r>
            <a:br>
              <a:rPr lang="en-US" sz="1800" b="0" dirty="0"/>
            </a:br>
            <a:r>
              <a:rPr lang="ru-RU" sz="1800" b="0" dirty="0"/>
              <a:t>- </a:t>
            </a:r>
            <a:r>
              <a:rPr lang="en-US" sz="1800" b="0" dirty="0"/>
              <a:t>the possibility of organizing international cooperation between the organizers of higher education in the development of an international standard of systems transdisciplinary education and competence of generalists.</a:t>
            </a:r>
            <a:endParaRPr lang="en-US" sz="1800" dirty="0"/>
          </a:p>
        </p:txBody>
      </p:sp>
    </p:spTree>
    <p:extLst>
      <p:ext uri="{BB962C8B-B14F-4D97-AF65-F5344CB8AC3E}">
        <p14:creationId xmlns:p14="http://schemas.microsoft.com/office/powerpoint/2010/main" val="40564006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4800"/>
            <a:ext cx="4038600" cy="1143000"/>
          </a:xfrm>
        </p:spPr>
        <p:txBody>
          <a:bodyPr>
            <a:noAutofit/>
          </a:bodyPr>
          <a:lstStyle/>
          <a:p>
            <a:r>
              <a:rPr lang="en-US" sz="3200" dirty="0"/>
              <a:t>Topical research</a:t>
            </a:r>
            <a:br>
              <a:rPr lang="en-US" sz="3200" u="sng" dirty="0"/>
            </a:br>
            <a:r>
              <a:rPr lang="en-US" sz="2000" b="1" i="1" u="sng" dirty="0"/>
              <a:t>Basic concepts of systems thinking</a:t>
            </a:r>
          </a:p>
        </p:txBody>
      </p:sp>
      <p:sp>
        <p:nvSpPr>
          <p:cNvPr id="3" name="Content Placeholder 2"/>
          <p:cNvSpPr>
            <a:spLocks noGrp="1"/>
          </p:cNvSpPr>
          <p:nvPr>
            <p:ph idx="1"/>
            <p:custDataLst>
              <p:tags r:id="rId3"/>
            </p:custDataLst>
          </p:nvPr>
        </p:nvSpPr>
        <p:spPr>
          <a:xfrm>
            <a:off x="838200" y="1752600"/>
            <a:ext cx="5257800" cy="3657600"/>
          </a:xfrm>
        </p:spPr>
        <p:txBody>
          <a:bodyPr>
            <a:noAutofit/>
          </a:bodyPr>
          <a:lstStyle/>
          <a:p>
            <a:r>
              <a:rPr lang="en-US" sz="1600" dirty="0"/>
              <a:t>Modern systems thinking considers the system as </a:t>
            </a:r>
            <a:r>
              <a:rPr lang="en-US" sz="1600" i="1" dirty="0"/>
              <a:t>an holistic set of parts</a:t>
            </a:r>
            <a:r>
              <a:rPr lang="en-US" sz="1600" dirty="0"/>
              <a:t>, or </a:t>
            </a:r>
            <a:r>
              <a:rPr lang="en-US" sz="1600" i="1" dirty="0"/>
              <a:t>as an order of interaction </a:t>
            </a:r>
            <a:r>
              <a:rPr lang="en-US" sz="1600" dirty="0"/>
              <a:t>of these parts. As a result, the expansion of the systems worldview turns into an ongoing series of searches for supersystems and subsystems. At the same time, each supersystem and subsystem has its own composition of parts, as well as its own order of their interaction, which determine the holistic of the system.</a:t>
            </a:r>
          </a:p>
          <a:p>
            <a:r>
              <a:rPr lang="en-US" sz="1600" dirty="0"/>
              <a:t>In this case, systems thinking postulates that the world is the largest supersystem known to science. However, a scientific study of such a world is impossible, since it is impossible to identify, systematize and classify all its supersystems, systems and subsystems, as well as all the individual orders of interaction of their parts.</a:t>
            </a:r>
          </a:p>
        </p:txBody>
      </p:sp>
      <p:pic>
        <p:nvPicPr>
          <p:cNvPr id="4" name="Picture 3"/>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6374355" y="1830024"/>
            <a:ext cx="2007645" cy="3961176"/>
          </a:xfrm>
          <a:prstGeom prst="rect">
            <a:avLst/>
          </a:prstGeom>
        </p:spPr>
      </p:pic>
    </p:spTree>
    <p:custDataLst>
      <p:tags r:id="rId1"/>
    </p:custData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4800"/>
            <a:ext cx="3962400" cy="1143000"/>
          </a:xfrm>
        </p:spPr>
        <p:txBody>
          <a:bodyPr>
            <a:noAutofit/>
          </a:bodyPr>
          <a:lstStyle/>
          <a:p>
            <a:r>
              <a:rPr lang="en-US" sz="3200" dirty="0">
                <a:solidFill>
                  <a:prstClr val="black"/>
                </a:solidFill>
              </a:rPr>
              <a:t>Topical research</a:t>
            </a:r>
            <a:br>
              <a:rPr lang="en-US" sz="3200" u="sng" dirty="0">
                <a:solidFill>
                  <a:prstClr val="black"/>
                </a:solidFill>
              </a:rPr>
            </a:br>
            <a:r>
              <a:rPr lang="en-US" sz="2000" b="1" i="1" u="sng" dirty="0">
                <a:solidFill>
                  <a:prstClr val="black"/>
                </a:solidFill>
              </a:rPr>
              <a:t>Basic concepts of systems thinking</a:t>
            </a:r>
            <a:endParaRPr lang="en-US" sz="1800" b="1" u="sng" dirty="0"/>
          </a:p>
        </p:txBody>
      </p:sp>
      <p:sp>
        <p:nvSpPr>
          <p:cNvPr id="3" name="Content Placeholder 2"/>
          <p:cNvSpPr>
            <a:spLocks noGrp="1"/>
          </p:cNvSpPr>
          <p:nvPr>
            <p:ph idx="1"/>
            <p:custDataLst>
              <p:tags r:id="rId3"/>
            </p:custDataLst>
          </p:nvPr>
        </p:nvSpPr>
        <p:spPr>
          <a:xfrm>
            <a:off x="838200" y="1752600"/>
            <a:ext cx="5257800" cy="3276600"/>
          </a:xfrm>
        </p:spPr>
        <p:txBody>
          <a:bodyPr>
            <a:noAutofit/>
          </a:bodyPr>
          <a:lstStyle/>
          <a:p>
            <a:r>
              <a:rPr lang="en-US" sz="1600" dirty="0"/>
              <a:t>Modern transdisciplinarity is largely associated with transdisciplinary research.</a:t>
            </a:r>
          </a:p>
          <a:p>
            <a:r>
              <a:rPr lang="en-US" sz="1600" dirty="0"/>
              <a:t>Based on the ideas of modern systems thinking, transdisciplinary teams of researchers are forced to form unique methods for synthesizing and integrating knowledge of scientific disciplines and practitioners that can describe and investigate an object.</a:t>
            </a:r>
          </a:p>
          <a:p>
            <a:r>
              <a:rPr lang="en-US" sz="1600" dirty="0"/>
              <a:t>The search for a unique method for each transdisciplinary study of an object and problem inevitably reduces the level of scientific rigor that is associated with the disciplinary picture of the world and the disciplinary method of its study.</a:t>
            </a:r>
            <a:endParaRPr lang="ru-RU" sz="1600" dirty="0"/>
          </a:p>
        </p:txBody>
      </p:sp>
      <p:pic>
        <p:nvPicPr>
          <p:cNvPr id="4" name="Picture 3"/>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6374355" y="1830024"/>
            <a:ext cx="2007645" cy="3961176"/>
          </a:xfrm>
          <a:prstGeom prst="rect">
            <a:avLst/>
          </a:prstGeom>
        </p:spPr>
      </p:pic>
    </p:spTree>
    <p:custDataLst>
      <p:tags r:id="rId1"/>
    </p:custDataLst>
    <p:extLst>
      <p:ext uri="{BB962C8B-B14F-4D97-AF65-F5344CB8AC3E}">
        <p14:creationId xmlns:p14="http://schemas.microsoft.com/office/powerpoint/2010/main" val="2737305308"/>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4800"/>
            <a:ext cx="2514600" cy="1143000"/>
          </a:xfrm>
        </p:spPr>
        <p:txBody>
          <a:bodyPr>
            <a:normAutofit/>
          </a:bodyPr>
          <a:lstStyle/>
          <a:p>
            <a:r>
              <a:rPr lang="en-US" sz="3200" dirty="0"/>
              <a:t>Discussion</a:t>
            </a:r>
          </a:p>
        </p:txBody>
      </p:sp>
      <p:sp>
        <p:nvSpPr>
          <p:cNvPr id="3" name="Content Placeholder 2"/>
          <p:cNvSpPr>
            <a:spLocks noGrp="1"/>
          </p:cNvSpPr>
          <p:nvPr>
            <p:ph idx="1"/>
            <p:custDataLst>
              <p:tags r:id="rId3"/>
            </p:custDataLst>
          </p:nvPr>
        </p:nvSpPr>
        <p:spPr>
          <a:xfrm>
            <a:off x="838200" y="1676400"/>
            <a:ext cx="5105400" cy="4191000"/>
          </a:xfrm>
        </p:spPr>
        <p:txBody>
          <a:bodyPr>
            <a:noAutofit/>
          </a:bodyPr>
          <a:lstStyle/>
          <a:p>
            <a:pPr marL="0" indent="0">
              <a:buNone/>
            </a:pPr>
            <a:r>
              <a:rPr lang="en-US" sz="1600" dirty="0"/>
              <a:t>The shortcomings of systems thinking and transdisciplinarity can be remedied by reloading the meaning of their existing core notions:</a:t>
            </a:r>
            <a:endParaRPr lang="ru-RU" sz="1600" dirty="0"/>
          </a:p>
          <a:p>
            <a:pPr>
              <a:buFont typeface="Wingdings" panose="05000000000000000000" pitchFamily="2" charset="2"/>
              <a:buChar char="Ø"/>
            </a:pPr>
            <a:endParaRPr lang="en-US" sz="1600" dirty="0"/>
          </a:p>
          <a:p>
            <a:pPr marL="0" indent="0">
              <a:buNone/>
            </a:pPr>
            <a:r>
              <a:rPr lang="ru-RU" sz="1600" dirty="0"/>
              <a:t>- </a:t>
            </a:r>
            <a:r>
              <a:rPr lang="en-US" sz="1600" dirty="0"/>
              <a:t>The term "Holistic system" is changed to term "One orderly medium";</a:t>
            </a:r>
          </a:p>
          <a:p>
            <a:pPr marL="0" indent="0">
              <a:buNone/>
            </a:pPr>
            <a:r>
              <a:rPr lang="ru-RU" sz="1600" dirty="0"/>
              <a:t>- </a:t>
            </a:r>
            <a:r>
              <a:rPr lang="en-US" sz="1600" dirty="0"/>
              <a:t>The term "System" is changed to term "Universal order", which determine the orderly medium unity;</a:t>
            </a:r>
          </a:p>
          <a:p>
            <a:pPr marL="0" indent="0">
              <a:buNone/>
            </a:pPr>
            <a:r>
              <a:rPr lang="ru-RU" sz="1600" dirty="0"/>
              <a:t>- </a:t>
            </a:r>
            <a:r>
              <a:rPr lang="en-US" sz="1600" dirty="0"/>
              <a:t>The term "Set of parts" is changed to term "Functional ensemble of elements“;</a:t>
            </a:r>
          </a:p>
          <a:p>
            <a:pPr marL="0" indent="0">
              <a:buNone/>
            </a:pPr>
            <a:r>
              <a:rPr lang="en-US" sz="1600" dirty="0"/>
              <a:t>As a result, the former “Holistic system, in which there is a Unique order of interaction of parts", is transformed into "One orderly medium, in which there is a universal order that determines unity her elements“. </a:t>
            </a:r>
            <a:endParaRPr lang="ru-RU" sz="1600" dirty="0"/>
          </a:p>
        </p:txBody>
      </p:sp>
      <p:pic>
        <p:nvPicPr>
          <p:cNvPr id="4" name="Picture 3"/>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6113336" y="1676400"/>
            <a:ext cx="2116264" cy="4048227"/>
          </a:xfrm>
          <a:prstGeom prst="rect">
            <a:avLst/>
          </a:prstGeom>
        </p:spPr>
      </p:pic>
    </p:spTree>
    <p:custDataLst>
      <p:tags r:id="rId1"/>
    </p:custDataLst>
    <p:extLst>
      <p:ext uri="{BB962C8B-B14F-4D97-AF65-F5344CB8AC3E}">
        <p14:creationId xmlns:p14="http://schemas.microsoft.com/office/powerpoint/2010/main" val="1748268741"/>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4800"/>
            <a:ext cx="4724400" cy="880382"/>
          </a:xfrm>
        </p:spPr>
        <p:txBody>
          <a:bodyPr>
            <a:normAutofit/>
          </a:bodyPr>
          <a:lstStyle/>
          <a:p>
            <a:r>
              <a:rPr lang="en-US" sz="3200" dirty="0"/>
              <a:t>Discussion </a:t>
            </a:r>
            <a:r>
              <a:rPr lang="ru-RU" sz="3200" dirty="0"/>
              <a:t>(</a:t>
            </a:r>
            <a:r>
              <a:rPr lang="en-US" sz="3200" dirty="0"/>
              <a:t>continuation</a:t>
            </a:r>
            <a:r>
              <a:rPr lang="ru-RU" sz="3200" dirty="0"/>
              <a:t>)</a:t>
            </a:r>
            <a:endParaRPr lang="en-US" sz="3200" dirty="0"/>
          </a:p>
        </p:txBody>
      </p:sp>
      <p:sp>
        <p:nvSpPr>
          <p:cNvPr id="3" name="Content Placeholder 2"/>
          <p:cNvSpPr>
            <a:spLocks noGrp="1"/>
          </p:cNvSpPr>
          <p:nvPr>
            <p:ph idx="1"/>
            <p:custDataLst>
              <p:tags r:id="rId3"/>
            </p:custDataLst>
          </p:nvPr>
        </p:nvSpPr>
        <p:spPr>
          <a:xfrm>
            <a:off x="838200" y="1524000"/>
            <a:ext cx="4724400" cy="4572000"/>
          </a:xfrm>
        </p:spPr>
        <p:txBody>
          <a:bodyPr>
            <a:noAutofit/>
          </a:bodyPr>
          <a:lstStyle/>
          <a:p>
            <a:r>
              <a:rPr lang="en-US" sz="1600" dirty="0"/>
              <a:t>The universal order makes it possible to apply its models to studies of any functional ensemble of an object (objects).</a:t>
            </a:r>
          </a:p>
          <a:p>
            <a:r>
              <a:rPr lang="en-US" sz="1600" dirty="0"/>
              <a:t>Reloading the main ideas of systems thinking and transdisciplinarity integrates them into a systems transdisciplinary approach as the basis of a meta-discipline Systems transdisciplinarity - a more acceptable form for the disciplinary structure of universities.</a:t>
            </a:r>
          </a:p>
          <a:p>
            <a:r>
              <a:rPr lang="en-US" sz="1600" dirty="0"/>
              <a:t>The presence of a meta-discipline Systems transdisciplinarity ensures the necessary rigor of systems transdisciplinary research, and also determines the natural location of the systems transdisciplinary approach in the classification of scientific approaches.</a:t>
            </a:r>
          </a:p>
        </p:txBody>
      </p:sp>
      <p:pic>
        <p:nvPicPr>
          <p:cNvPr id="4" name="Picture 3"/>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6024386" y="1600200"/>
            <a:ext cx="2129014" cy="4072618"/>
          </a:xfrm>
          <a:prstGeom prst="rect">
            <a:avLst/>
          </a:prstGeom>
        </p:spPr>
      </p:pic>
    </p:spTree>
    <p:custDataLst>
      <p:tags r:id="rId1"/>
    </p:custDataLst>
    <p:extLst>
      <p:ext uri="{BB962C8B-B14F-4D97-AF65-F5344CB8AC3E}">
        <p14:creationId xmlns:p14="http://schemas.microsoft.com/office/powerpoint/2010/main" val="4246362779"/>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custDataLst>
              <p:tags r:id="rId2"/>
            </p:custDataLst>
          </p:nvPr>
        </p:nvSpPr>
        <p:spPr bwMode="auto">
          <a:xfrm>
            <a:off x="1066800" y="5426630"/>
            <a:ext cx="7162800" cy="593170"/>
          </a:xfrm>
          <a:prstGeom prst="rect">
            <a:avLst/>
          </a:prstGeom>
          <a:noFill/>
          <a:ln w="3175">
            <a:noFill/>
            <a:miter lim="800000"/>
            <a:headEnd/>
            <a:tailEnd/>
          </a:ln>
        </p:spPr>
        <p:txBody>
          <a:bodyPr wrap="square">
            <a:normAutofit fontScale="92500" lnSpcReduction="10000"/>
          </a:bodyPr>
          <a:lstStyle/>
          <a:p>
            <a:pPr algn="ctr"/>
            <a:r>
              <a:rPr lang="en-US" b="1" dirty="0"/>
              <a:t>Location of the systems transdisciplinary approach in the classification of disciplinary and systems approaches</a:t>
            </a:r>
            <a:endParaRPr lang="en-US" b="1" dirty="0">
              <a:effectLst/>
            </a:endParaRPr>
          </a:p>
        </p:txBody>
      </p:sp>
      <p:sp>
        <p:nvSpPr>
          <p:cNvPr id="627728" name="Rectangle 16"/>
          <p:cNvSpPr>
            <a:spLocks noGrp="1" noChangeArrowheads="1"/>
          </p:cNvSpPr>
          <p:nvPr>
            <p:ph type="title"/>
            <p:custDataLst>
              <p:tags r:id="rId3"/>
            </p:custDataLst>
          </p:nvPr>
        </p:nvSpPr>
        <p:spPr>
          <a:xfrm>
            <a:off x="381000" y="301752"/>
            <a:ext cx="7896318" cy="1143000"/>
          </a:xfrm>
        </p:spPr>
        <p:txBody>
          <a:bodyPr>
            <a:noAutofit/>
          </a:bodyPr>
          <a:lstStyle/>
          <a:p>
            <a:pPr>
              <a:defRPr/>
            </a:pPr>
            <a:r>
              <a:rPr lang="en-US" sz="3200" dirty="0"/>
              <a:t>Diagram of functional areas of academic and systems approaches</a:t>
            </a:r>
          </a:p>
        </p:txBody>
      </p:sp>
      <p:pic>
        <p:nvPicPr>
          <p:cNvPr id="3" name="Рисунок 2">
            <a:extLst>
              <a:ext uri="{FF2B5EF4-FFF2-40B4-BE49-F238E27FC236}">
                <a16:creationId xmlns:a16="http://schemas.microsoft.com/office/drawing/2014/main" id="{4136993E-E643-4782-9DB7-829D9F5893D5}"/>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681653" y="1880312"/>
            <a:ext cx="7752211" cy="3453688"/>
          </a:xfrm>
          <a:prstGeom prst="rect">
            <a:avLst/>
          </a:prstGeom>
        </p:spPr>
      </p:pic>
    </p:spTree>
    <p:custDataLst>
      <p:tags r:id="rId1"/>
    </p:custData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4800"/>
            <a:ext cx="4988918" cy="1143000"/>
          </a:xfrm>
        </p:spPr>
        <p:txBody>
          <a:bodyPr>
            <a:normAutofit/>
          </a:bodyPr>
          <a:lstStyle/>
          <a:p>
            <a:r>
              <a:rPr lang="en-US" sz="3200" dirty="0">
                <a:solidFill>
                  <a:prstClr val="black"/>
                </a:solidFill>
              </a:rPr>
              <a:t>Discussion </a:t>
            </a:r>
            <a:r>
              <a:rPr lang="ru-RU" sz="3200" dirty="0">
                <a:solidFill>
                  <a:prstClr val="black"/>
                </a:solidFill>
              </a:rPr>
              <a:t>(</a:t>
            </a:r>
            <a:r>
              <a:rPr lang="en-US" sz="3200" dirty="0">
                <a:solidFill>
                  <a:prstClr val="black"/>
                </a:solidFill>
              </a:rPr>
              <a:t>continuation</a:t>
            </a:r>
            <a:r>
              <a:rPr lang="ru-RU" sz="3200" dirty="0">
                <a:solidFill>
                  <a:prstClr val="black"/>
                </a:solidFill>
              </a:rPr>
              <a:t>)</a:t>
            </a:r>
            <a:endParaRPr lang="en-US" sz="3200" dirty="0"/>
          </a:p>
        </p:txBody>
      </p:sp>
      <p:sp>
        <p:nvSpPr>
          <p:cNvPr id="3" name="Content Placeholder 2"/>
          <p:cNvSpPr>
            <a:spLocks noGrp="1"/>
          </p:cNvSpPr>
          <p:nvPr>
            <p:ph idx="1"/>
            <p:custDataLst>
              <p:tags r:id="rId3"/>
            </p:custDataLst>
          </p:nvPr>
        </p:nvSpPr>
        <p:spPr>
          <a:xfrm>
            <a:off x="838200" y="1447800"/>
            <a:ext cx="4876800" cy="4495800"/>
          </a:xfrm>
        </p:spPr>
        <p:txBody>
          <a:bodyPr>
            <a:noAutofit/>
          </a:bodyPr>
          <a:lstStyle/>
          <a:p>
            <a:r>
              <a:rPr lang="en-US" sz="1400" dirty="0"/>
              <a:t>The natural belonging of the systems transdisciplinary approach to the classification of academic and systems approaches implies the creation of the International standard of systems transdisciplinary education and competence.</a:t>
            </a:r>
          </a:p>
          <a:p>
            <a:r>
              <a:rPr lang="en-US" sz="1400" dirty="0"/>
              <a:t>These fundamental documents will be adopted at universities in different countries under the following conditions:</a:t>
            </a:r>
          </a:p>
          <a:p>
            <a:pPr marL="0" indent="0">
              <a:buNone/>
            </a:pPr>
            <a:r>
              <a:rPr lang="ru-RU" sz="1400" dirty="0"/>
              <a:t>- </a:t>
            </a:r>
            <a:r>
              <a:rPr lang="en-US" sz="1400" dirty="0"/>
              <a:t>The content of these papers will be shaped by an international team of experts in higher education, systems thinking and transdisciplinarity;</a:t>
            </a:r>
          </a:p>
          <a:p>
            <a:pPr marL="0" indent="0">
              <a:buNone/>
            </a:pPr>
            <a:r>
              <a:rPr lang="ru-RU" sz="1400" dirty="0"/>
              <a:t>- </a:t>
            </a:r>
            <a:r>
              <a:rPr lang="en-US" sz="1400" dirty="0"/>
              <a:t>The content of these documents will be determined by the context of a special meta-discipline Systems transdisciplinarity;</a:t>
            </a:r>
          </a:p>
          <a:p>
            <a:pPr marL="0" indent="0">
              <a:buNone/>
            </a:pPr>
            <a:r>
              <a:rPr lang="ru-RU" sz="1400" dirty="0"/>
              <a:t>- </a:t>
            </a:r>
            <a:r>
              <a:rPr lang="en-US" sz="1400" dirty="0"/>
              <a:t>Measures to adapt Systems transdisciplinarity in the disciplinary structure of universities will be developed within the framework of a specially created structure of the "International Center for Innovation in Higher Education".</a:t>
            </a:r>
            <a:endParaRPr lang="ru-RU" sz="1400" dirty="0"/>
          </a:p>
        </p:txBody>
      </p:sp>
      <p:pic>
        <p:nvPicPr>
          <p:cNvPr id="4" name="Picture 3"/>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5827118" y="1514373"/>
            <a:ext cx="2214163" cy="4235500"/>
          </a:xfrm>
          <a:prstGeom prst="rect">
            <a:avLst/>
          </a:prstGeom>
        </p:spPr>
      </p:pic>
    </p:spTree>
    <p:custDataLst>
      <p:tags r:id="rId1"/>
    </p:custDataLst>
    <p:extLst>
      <p:ext uri="{BB962C8B-B14F-4D97-AF65-F5344CB8AC3E}">
        <p14:creationId xmlns:p14="http://schemas.microsoft.com/office/powerpoint/2010/main" val="3217815757"/>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762000" y="269632"/>
            <a:ext cx="2286000" cy="1143000"/>
          </a:xfrm>
        </p:spPr>
        <p:txBody>
          <a:bodyPr>
            <a:normAutofit/>
          </a:bodyPr>
          <a:lstStyle/>
          <a:p>
            <a:r>
              <a:rPr lang="en-US" sz="3200" dirty="0"/>
              <a:t>Summary</a:t>
            </a:r>
          </a:p>
        </p:txBody>
      </p:sp>
      <p:sp>
        <p:nvSpPr>
          <p:cNvPr id="3" name="Content Placeholder 2"/>
          <p:cNvSpPr>
            <a:spLocks noGrp="1"/>
          </p:cNvSpPr>
          <p:nvPr>
            <p:ph idx="1"/>
            <p:custDataLst>
              <p:tags r:id="rId3"/>
            </p:custDataLst>
          </p:nvPr>
        </p:nvSpPr>
        <p:spPr>
          <a:xfrm>
            <a:off x="762000" y="1825013"/>
            <a:ext cx="8077200" cy="3432787"/>
          </a:xfrm>
        </p:spPr>
        <p:txBody>
          <a:bodyPr>
            <a:normAutofit/>
          </a:bodyPr>
          <a:lstStyle/>
          <a:p>
            <a:pPr lvl="1">
              <a:buFont typeface="Arial" panose="020B0604020202020204" pitchFamily="34" charset="0"/>
              <a:buChar char="•"/>
            </a:pPr>
            <a:r>
              <a:rPr lang="en-US" sz="1600" dirty="0"/>
              <a:t>Separately, transdisciplinarity and systems thinking are not able to reach the maximum horizon of the scientific worldview, create a picture of the One world and a methodology for its cognition and description. Therefore, systems thinking and transdisciplinarity need to reset the meaning of their basic concepts.</a:t>
            </a:r>
          </a:p>
          <a:p>
            <a:pPr lvl="1">
              <a:buFont typeface="Arial" panose="020B0604020202020204" pitchFamily="34" charset="0"/>
              <a:buChar char="•"/>
            </a:pPr>
            <a:r>
              <a:rPr lang="en-US" sz="1600" dirty="0"/>
              <a:t>Reloading of systems thinking is in teaching students and professionals to think in terms of a universal order that determines the unity of the world.</a:t>
            </a:r>
          </a:p>
          <a:p>
            <a:pPr lvl="1">
              <a:buFont typeface="Arial" panose="020B0604020202020204" pitchFamily="34" charset="0"/>
              <a:buChar char="•"/>
            </a:pPr>
            <a:r>
              <a:rPr lang="en-US" sz="1600" dirty="0"/>
              <a:t>Reloading of  transdisciplinarity is in teaching students and professionals to unify and generalize disciplinary knowledge in the context of a one world picture, as well as to use a universal systems transdisciplinary methodology in research and solving complex problems of modern society.</a:t>
            </a:r>
          </a:p>
          <a:p>
            <a:pPr lvl="1">
              <a:buFont typeface="Arial" panose="020B0604020202020204" pitchFamily="34" charset="0"/>
              <a:buChar char="•"/>
            </a:pPr>
            <a:r>
              <a:rPr lang="en-US" sz="1600" dirty="0"/>
              <a:t>The results of reloading of the meaning of the main ideas of systems thinking and transdisciplinarity formed the basis of the concept of a special meta-discipline Systems transdisciplinarity.</a:t>
            </a:r>
          </a:p>
        </p:txBody>
      </p:sp>
      <p:grpSp>
        <p:nvGrpSpPr>
          <p:cNvPr id="9" name="Группа 8">
            <a:extLst>
              <a:ext uri="{FF2B5EF4-FFF2-40B4-BE49-F238E27FC236}">
                <a16:creationId xmlns:a16="http://schemas.microsoft.com/office/drawing/2014/main" id="{AFCEBA00-71CD-4836-900B-64212FE22CC2}"/>
              </a:ext>
            </a:extLst>
          </p:cNvPr>
          <p:cNvGrpSpPr/>
          <p:nvPr/>
        </p:nvGrpSpPr>
        <p:grpSpPr>
          <a:xfrm>
            <a:off x="2819400" y="479610"/>
            <a:ext cx="838200" cy="933021"/>
            <a:chOff x="1907" y="2"/>
            <a:chExt cx="1136617" cy="1280019"/>
          </a:xfrm>
        </p:grpSpPr>
        <p:sp>
          <p:nvSpPr>
            <p:cNvPr id="10" name="Прямоугольник: скругленные углы 9">
              <a:extLst>
                <a:ext uri="{FF2B5EF4-FFF2-40B4-BE49-F238E27FC236}">
                  <a16:creationId xmlns:a16="http://schemas.microsoft.com/office/drawing/2014/main" id="{34D8689B-06FA-45C8-97D1-BAB578499801}"/>
                </a:ext>
              </a:extLst>
            </p:cNvPr>
            <p:cNvSpPr/>
            <p:nvPr/>
          </p:nvSpPr>
          <p:spPr>
            <a:xfrm>
              <a:off x="1907" y="2"/>
              <a:ext cx="1136617" cy="1280019"/>
            </a:xfrm>
            <a:prstGeom prst="roundRect">
              <a:avLst/>
            </a:pr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11" name="Прямоугольник: скругленные углы 4">
              <a:extLst>
                <a:ext uri="{FF2B5EF4-FFF2-40B4-BE49-F238E27FC236}">
                  <a16:creationId xmlns:a16="http://schemas.microsoft.com/office/drawing/2014/main" id="{3B93588F-4EF7-4B9C-8D43-536EA3817A29}"/>
                </a:ext>
              </a:extLst>
            </p:cNvPr>
            <p:cNvSpPr txBox="1"/>
            <p:nvPr/>
          </p:nvSpPr>
          <p:spPr>
            <a:xfrm>
              <a:off x="57392" y="55487"/>
              <a:ext cx="1025647" cy="11690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1</a:t>
              </a:r>
            </a:p>
          </p:txBody>
        </p:sp>
      </p:grpSp>
      <p:grpSp>
        <p:nvGrpSpPr>
          <p:cNvPr id="14" name="Группа 13">
            <a:extLst>
              <a:ext uri="{FF2B5EF4-FFF2-40B4-BE49-F238E27FC236}">
                <a16:creationId xmlns:a16="http://schemas.microsoft.com/office/drawing/2014/main" id="{B5ED8E15-DB12-48F5-BFE4-32CEE2609C47}"/>
              </a:ext>
            </a:extLst>
          </p:cNvPr>
          <p:cNvGrpSpPr/>
          <p:nvPr/>
        </p:nvGrpSpPr>
        <p:grpSpPr>
          <a:xfrm>
            <a:off x="3733800" y="520053"/>
            <a:ext cx="4953000" cy="869009"/>
            <a:chOff x="1085602" y="127296"/>
            <a:chExt cx="5010288" cy="1008063"/>
          </a:xfrm>
        </p:grpSpPr>
        <p:sp>
          <p:nvSpPr>
            <p:cNvPr id="15" name="Прямоугольник 14">
              <a:extLst>
                <a:ext uri="{FF2B5EF4-FFF2-40B4-BE49-F238E27FC236}">
                  <a16:creationId xmlns:a16="http://schemas.microsoft.com/office/drawing/2014/main" id="{314717A2-AF65-4B37-90AA-56260987D9F8}"/>
                </a:ext>
              </a:extLst>
            </p:cNvPr>
            <p:cNvSpPr/>
            <p:nvPr/>
          </p:nvSpPr>
          <p:spPr>
            <a:xfrm rot="5400000">
              <a:off x="3086715" y="-1873816"/>
              <a:ext cx="1008062" cy="5010287"/>
            </a:xfrm>
            <a:prstGeom prst="rect">
              <a:avLst/>
            </a:prstGeom>
          </p:spPr>
          <p:style>
            <a:lnRef idx="1">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2">
              <a:schemeClr val="accent3">
                <a:tint val="40000"/>
                <a:alpha val="90000"/>
                <a:hueOff val="0"/>
                <a:satOff val="0"/>
                <a:lumOff val="0"/>
                <a:alphaOff val="0"/>
              </a:schemeClr>
            </a:effectRef>
            <a:fontRef idx="minor">
              <a:schemeClr val="dk1">
                <a:hueOff val="0"/>
                <a:satOff val="0"/>
                <a:lumOff val="0"/>
                <a:alphaOff val="0"/>
              </a:schemeClr>
            </a:fontRef>
          </p:style>
        </p:sp>
        <p:sp>
          <p:nvSpPr>
            <p:cNvPr id="16" name="TextBox 15">
              <a:extLst>
                <a:ext uri="{FF2B5EF4-FFF2-40B4-BE49-F238E27FC236}">
                  <a16:creationId xmlns:a16="http://schemas.microsoft.com/office/drawing/2014/main" id="{17234771-EB0E-4F01-96FC-7E92250CE805}"/>
                </a:ext>
              </a:extLst>
            </p:cNvPr>
            <p:cNvSpPr txBox="1"/>
            <p:nvPr/>
          </p:nvSpPr>
          <p:spPr>
            <a:xfrm>
              <a:off x="1085603" y="127296"/>
              <a:ext cx="5010287" cy="10080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280988" lvl="1" indent="-280988" algn="l" defTabSz="1066800">
                <a:lnSpc>
                  <a:spcPct val="90000"/>
                </a:lnSpc>
                <a:spcBef>
                  <a:spcPct val="0"/>
                </a:spcBef>
                <a:spcAft>
                  <a:spcPct val="15000"/>
                </a:spcAft>
                <a:buChar char="•"/>
              </a:pPr>
              <a:r>
                <a:rPr lang="en-US" sz="2400" kern="1200" dirty="0">
                  <a:effectLst>
                    <a:outerShdw blurRad="38100" dist="38100" dir="2700000" algn="tl">
                      <a:srgbClr val="000000">
                        <a:alpha val="43137"/>
                      </a:srgbClr>
                    </a:outerShdw>
                  </a:effectLst>
                </a:rPr>
                <a:t>Reloading of ideas about systems thinking and transdisciplinarity</a:t>
              </a:r>
            </a:p>
          </p:txBody>
        </p:sp>
      </p:grpSp>
    </p:spTree>
    <p:custDataLst>
      <p:tags r:id="rId1"/>
    </p:custDataLst>
    <p:extLst>
      <p:ext uri="{BB962C8B-B14F-4D97-AF65-F5344CB8AC3E}">
        <p14:creationId xmlns:p14="http://schemas.microsoft.com/office/powerpoint/2010/main" val="215617224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762000" y="269632"/>
            <a:ext cx="2286000" cy="1143000"/>
          </a:xfrm>
        </p:spPr>
        <p:txBody>
          <a:bodyPr>
            <a:normAutofit/>
          </a:bodyPr>
          <a:lstStyle/>
          <a:p>
            <a:r>
              <a:rPr lang="en-US" sz="3200" dirty="0">
                <a:solidFill>
                  <a:prstClr val="black"/>
                </a:solidFill>
                <a:latin typeface="Calibri"/>
              </a:rPr>
              <a:t>Summary</a:t>
            </a:r>
            <a:r>
              <a:rPr kumimoji="0" lang="ru-RU" sz="3200" b="0" i="0" strike="noStrike" kern="1200" cap="none" spc="0" normalizeH="0" baseline="0" noProof="0" dirty="0">
                <a:ln>
                  <a:noFill/>
                </a:ln>
                <a:solidFill>
                  <a:prstClr val="black"/>
                </a:solidFill>
                <a:effectLst/>
                <a:uLnTx/>
                <a:uFillTx/>
                <a:latin typeface="Calibri"/>
                <a:ea typeface="+mj-ea"/>
                <a:cs typeface="+mj-cs"/>
              </a:rPr>
              <a:t> </a:t>
            </a:r>
            <a:endParaRPr lang="en-US" dirty="0"/>
          </a:p>
        </p:txBody>
      </p:sp>
      <p:sp>
        <p:nvSpPr>
          <p:cNvPr id="3" name="Content Placeholder 2"/>
          <p:cNvSpPr>
            <a:spLocks noGrp="1"/>
          </p:cNvSpPr>
          <p:nvPr>
            <p:ph idx="1"/>
            <p:custDataLst>
              <p:tags r:id="rId3"/>
            </p:custDataLst>
          </p:nvPr>
        </p:nvSpPr>
        <p:spPr>
          <a:xfrm>
            <a:off x="762000" y="1825013"/>
            <a:ext cx="8077200" cy="2975587"/>
          </a:xfrm>
        </p:spPr>
        <p:txBody>
          <a:bodyPr>
            <a:normAutofit/>
          </a:bodyPr>
          <a:lstStyle/>
          <a:p>
            <a:pPr marL="457200" lvl="1" indent="0">
              <a:buNone/>
            </a:pPr>
            <a:r>
              <a:rPr lang="en-US" sz="1600" dirty="0"/>
              <a:t>Within the framework of a meta-discipline, Systems transdisciplinarity has the full range of attributes of a scientific discipline:</a:t>
            </a:r>
          </a:p>
          <a:p>
            <a:pPr marL="457200" lvl="1" indent="0">
              <a:buNone/>
            </a:pPr>
            <a:endParaRPr lang="ru-RU" sz="1600" dirty="0"/>
          </a:p>
          <a:p>
            <a:pPr lvl="1">
              <a:buFont typeface="Arial" panose="020B0604020202020204" pitchFamily="34" charset="0"/>
              <a:buChar char="•"/>
            </a:pPr>
            <a:r>
              <a:rPr lang="en-US" sz="1600" b="1" dirty="0"/>
              <a:t>Philosophical justification</a:t>
            </a:r>
            <a:r>
              <a:rPr lang="ru-RU" sz="1600" dirty="0"/>
              <a:t>: </a:t>
            </a:r>
            <a:r>
              <a:rPr lang="en-US" sz="1600" i="1" dirty="0"/>
              <a:t>Unicentrism</a:t>
            </a:r>
            <a:r>
              <a:rPr lang="ru-RU" sz="1600" dirty="0"/>
              <a:t>;</a:t>
            </a:r>
          </a:p>
          <a:p>
            <a:pPr lvl="1">
              <a:buFont typeface="Arial" panose="020B0604020202020204" pitchFamily="34" charset="0"/>
              <a:buChar char="•"/>
            </a:pPr>
            <a:r>
              <a:rPr lang="en-US" sz="1600" b="1" dirty="0"/>
              <a:t>Theoretical concept</a:t>
            </a:r>
            <a:r>
              <a:rPr lang="ru-RU" sz="1600" dirty="0"/>
              <a:t>:</a:t>
            </a:r>
            <a:r>
              <a:rPr lang="en-US" sz="1600" i="1" dirty="0"/>
              <a:t> World as a one functional ensemble</a:t>
            </a:r>
            <a:r>
              <a:rPr lang="ru-RU" sz="1600" dirty="0"/>
              <a:t>;</a:t>
            </a:r>
          </a:p>
          <a:p>
            <a:pPr lvl="1">
              <a:buFont typeface="Arial" panose="020B0604020202020204" pitchFamily="34" charset="0"/>
              <a:buChar char="•"/>
            </a:pPr>
            <a:r>
              <a:rPr lang="en-US" sz="1600" b="1" dirty="0"/>
              <a:t>Methodology</a:t>
            </a:r>
            <a:r>
              <a:rPr lang="ru-RU" sz="1600" dirty="0"/>
              <a:t>: </a:t>
            </a:r>
            <a:r>
              <a:rPr lang="en-US" sz="1600" i="1" dirty="0"/>
              <a:t>Systems transdisciplinary models of spatial, temporal and information unit of order, which determines the unity of the world;</a:t>
            </a:r>
            <a:endParaRPr lang="ru-RU" sz="1600" dirty="0"/>
          </a:p>
          <a:p>
            <a:pPr lvl="1">
              <a:buFont typeface="Arial" panose="020B0604020202020204" pitchFamily="34" charset="0"/>
              <a:buChar char="•"/>
            </a:pPr>
            <a:r>
              <a:rPr lang="en-US" sz="1600" b="1" dirty="0"/>
              <a:t>Technologies </a:t>
            </a:r>
            <a:r>
              <a:rPr lang="ru-RU" sz="1600" dirty="0"/>
              <a:t>: </a:t>
            </a:r>
            <a:r>
              <a:rPr lang="en-US" sz="1600" i="1" dirty="0"/>
              <a:t>Approaches and techniques to planning, forecasting and managing sustainable development</a:t>
            </a:r>
            <a:r>
              <a:rPr lang="ru-RU" sz="1600" dirty="0"/>
              <a:t>;</a:t>
            </a:r>
            <a:endParaRPr lang="en-US" sz="1600" dirty="0"/>
          </a:p>
          <a:p>
            <a:pPr lvl="1">
              <a:buFont typeface="Arial" panose="020B0604020202020204" pitchFamily="34" charset="0"/>
              <a:buChar char="•"/>
            </a:pPr>
            <a:r>
              <a:rPr lang="en-US" sz="1600" b="1" dirty="0"/>
              <a:t>Method of risk analysis </a:t>
            </a:r>
            <a:r>
              <a:rPr lang="en-US" sz="1600" dirty="0"/>
              <a:t>of solutions to complex problems of modern society</a:t>
            </a:r>
            <a:r>
              <a:rPr lang="ru-RU" sz="1600" dirty="0"/>
              <a:t>.</a:t>
            </a:r>
          </a:p>
        </p:txBody>
      </p:sp>
      <p:grpSp>
        <p:nvGrpSpPr>
          <p:cNvPr id="5" name="Группа 4">
            <a:extLst>
              <a:ext uri="{FF2B5EF4-FFF2-40B4-BE49-F238E27FC236}">
                <a16:creationId xmlns:a16="http://schemas.microsoft.com/office/drawing/2014/main" id="{18BC9F48-3D1E-4D49-8FBA-697DAA259A46}"/>
              </a:ext>
            </a:extLst>
          </p:cNvPr>
          <p:cNvGrpSpPr/>
          <p:nvPr/>
        </p:nvGrpSpPr>
        <p:grpSpPr>
          <a:xfrm>
            <a:off x="3733800" y="447486"/>
            <a:ext cx="4876801" cy="965146"/>
            <a:chOff x="1139643" y="1219198"/>
            <a:chExt cx="6096550" cy="1270848"/>
          </a:xfrm>
        </p:grpSpPr>
        <p:sp>
          <p:nvSpPr>
            <p:cNvPr id="6" name="Прямоугольник 5">
              <a:extLst>
                <a:ext uri="{FF2B5EF4-FFF2-40B4-BE49-F238E27FC236}">
                  <a16:creationId xmlns:a16="http://schemas.microsoft.com/office/drawing/2014/main" id="{D2CD7CDB-09C4-433C-8C7F-14AE6B3335ED}"/>
                </a:ext>
              </a:extLst>
            </p:cNvPr>
            <p:cNvSpPr/>
            <p:nvPr/>
          </p:nvSpPr>
          <p:spPr>
            <a:xfrm rot="5400000">
              <a:off x="3552494" y="-1193653"/>
              <a:ext cx="1270848" cy="6096550"/>
            </a:xfrm>
            <a:prstGeom prst="rect">
              <a:avLst/>
            </a:prstGeom>
          </p:spPr>
          <p:style>
            <a:lnRef idx="1">
              <a:schemeClr val="accent3">
                <a:tint val="40000"/>
                <a:alpha val="90000"/>
                <a:hueOff val="5358427"/>
                <a:satOff val="-6896"/>
                <a:lumOff val="-537"/>
                <a:alphaOff val="0"/>
              </a:schemeClr>
            </a:lnRef>
            <a:fillRef idx="1">
              <a:schemeClr val="accent3">
                <a:tint val="40000"/>
                <a:alpha val="90000"/>
                <a:hueOff val="5358427"/>
                <a:satOff val="-6896"/>
                <a:lumOff val="-537"/>
                <a:alphaOff val="0"/>
              </a:schemeClr>
            </a:fillRef>
            <a:effectRef idx="2">
              <a:schemeClr val="accent3">
                <a:tint val="40000"/>
                <a:alpha val="90000"/>
                <a:hueOff val="5358427"/>
                <a:satOff val="-6896"/>
                <a:lumOff val="-537"/>
                <a:alphaOff val="0"/>
              </a:schemeClr>
            </a:effectRef>
            <a:fontRef idx="minor">
              <a:schemeClr val="dk1">
                <a:hueOff val="0"/>
                <a:satOff val="0"/>
                <a:lumOff val="0"/>
                <a:alphaOff val="0"/>
              </a:schemeClr>
            </a:fontRef>
          </p:style>
        </p:sp>
        <p:sp>
          <p:nvSpPr>
            <p:cNvPr id="7" name="TextBox 6">
              <a:extLst>
                <a:ext uri="{FF2B5EF4-FFF2-40B4-BE49-F238E27FC236}">
                  <a16:creationId xmlns:a16="http://schemas.microsoft.com/office/drawing/2014/main" id="{872491A8-C3C8-470C-9B70-405EB46C0674}"/>
                </a:ext>
              </a:extLst>
            </p:cNvPr>
            <p:cNvSpPr txBox="1"/>
            <p:nvPr/>
          </p:nvSpPr>
          <p:spPr>
            <a:xfrm>
              <a:off x="1139643" y="1219198"/>
              <a:ext cx="6096550" cy="127084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effectLst>
                    <a:outerShdw blurRad="38100" dist="38100" dir="2700000" algn="tl">
                      <a:srgbClr val="000000">
                        <a:alpha val="43137"/>
                      </a:srgbClr>
                    </a:outerShdw>
                  </a:effectLst>
                </a:rPr>
                <a:t>Systems transdisciplinarity as</a:t>
              </a:r>
            </a:p>
            <a:p>
              <a:pPr marL="0" lvl="1" algn="l" defTabSz="1066800">
                <a:lnSpc>
                  <a:spcPct val="90000"/>
                </a:lnSpc>
                <a:spcBef>
                  <a:spcPct val="0"/>
                </a:spcBef>
                <a:spcAft>
                  <a:spcPct val="15000"/>
                </a:spcAft>
              </a:pPr>
              <a:r>
                <a:rPr lang="en-US" sz="2400" kern="1200" dirty="0">
                  <a:effectLst>
                    <a:outerShdw blurRad="38100" dist="38100" dir="2700000" algn="tl">
                      <a:srgbClr val="000000">
                        <a:alpha val="43137"/>
                      </a:srgbClr>
                    </a:outerShdw>
                  </a:effectLst>
                </a:rPr>
                <a:t>a meta-discipline</a:t>
              </a:r>
            </a:p>
          </p:txBody>
        </p:sp>
      </p:grpSp>
      <p:pic>
        <p:nvPicPr>
          <p:cNvPr id="4" name="Рисунок 3">
            <a:extLst>
              <a:ext uri="{FF2B5EF4-FFF2-40B4-BE49-F238E27FC236}">
                <a16:creationId xmlns:a16="http://schemas.microsoft.com/office/drawing/2014/main" id="{D6B3A932-6B34-44B2-B21C-F77BD0C21CCC}"/>
              </a:ext>
            </a:extLst>
          </p:cNvPr>
          <p:cNvPicPr>
            <a:picLocks noChangeAspect="1"/>
          </p:cNvPicPr>
          <p:nvPr/>
        </p:nvPicPr>
        <p:blipFill>
          <a:blip r:embed="rId6"/>
          <a:stretch>
            <a:fillRect/>
          </a:stretch>
        </p:blipFill>
        <p:spPr>
          <a:xfrm>
            <a:off x="2713554" y="392386"/>
            <a:ext cx="1020246" cy="1020246"/>
          </a:xfrm>
          <a:prstGeom prst="rect">
            <a:avLst/>
          </a:prstGeom>
        </p:spPr>
      </p:pic>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1000"/>
                                        <p:tgtEl>
                                          <p:spTgt spid="3">
                                            <p:txEl>
                                              <p:pRg st="5" end="5"/>
                                            </p:txEl>
                                          </p:spTgt>
                                        </p:tgtEl>
                                      </p:cBhvr>
                                    </p:animEffect>
                                    <p:anim calcmode="lin" valueType="num">
                                      <p:cBhvr>
                                        <p:cTn id="3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748553" y="152400"/>
            <a:ext cx="1766047" cy="1143000"/>
          </a:xfrm>
        </p:spPr>
        <p:txBody>
          <a:bodyPr>
            <a:normAutofit/>
          </a:bodyPr>
          <a:lstStyle/>
          <a:p>
            <a:r>
              <a:rPr lang="en-US" sz="3200" u="sng" dirty="0"/>
              <a:t>Summary</a:t>
            </a:r>
          </a:p>
        </p:txBody>
      </p:sp>
      <p:sp>
        <p:nvSpPr>
          <p:cNvPr id="3" name="Content Placeholder 2"/>
          <p:cNvSpPr>
            <a:spLocks noGrp="1"/>
          </p:cNvSpPr>
          <p:nvPr>
            <p:ph idx="1"/>
            <p:custDataLst>
              <p:tags r:id="rId3"/>
            </p:custDataLst>
          </p:nvPr>
        </p:nvSpPr>
        <p:spPr>
          <a:xfrm>
            <a:off x="762000" y="1901213"/>
            <a:ext cx="7848600" cy="3508987"/>
          </a:xfrm>
        </p:spPr>
        <p:txBody>
          <a:bodyPr>
            <a:noAutofit/>
          </a:bodyPr>
          <a:lstStyle/>
          <a:p>
            <a:pPr lvl="1">
              <a:buFont typeface="Arial" panose="020B0604020202020204" pitchFamily="34" charset="0"/>
              <a:buChar char="•"/>
            </a:pPr>
            <a:r>
              <a:rPr lang="en-US" sz="1600" dirty="0"/>
              <a:t>Solving of complex problems of modern society, problems of planning, forecasting and managing sustainable development, directly depends on the timely organization at universities of the process of training a certain group of students the theory and methodology of Systems transdisciplinarity</a:t>
            </a:r>
            <a:r>
              <a:rPr lang="ru-RU" sz="1600" dirty="0"/>
              <a:t>;</a:t>
            </a:r>
          </a:p>
          <a:p>
            <a:pPr lvl="1">
              <a:buFont typeface="Arial" panose="020B0604020202020204" pitchFamily="34" charset="0"/>
              <a:buChar char="•"/>
            </a:pPr>
            <a:r>
              <a:rPr lang="en-US" sz="1600" dirty="0"/>
              <a:t>Training of students in the program of Systems transdisciplinarity in universities of different countries is possible with the existence of an International standard of systemic transdisciplinarity education and competence;</a:t>
            </a:r>
            <a:endParaRPr lang="ru-RU" sz="1600" dirty="0"/>
          </a:p>
          <a:p>
            <a:pPr lvl="1">
              <a:buFont typeface="Arial" panose="020B0604020202020204" pitchFamily="34" charset="0"/>
              <a:buChar char="•"/>
            </a:pPr>
            <a:r>
              <a:rPr lang="en-US" sz="1600" dirty="0"/>
              <a:t>Solutions, as well as the results of a risk analysis of the proposed solutions to complex problems, will be accepted by the leaders and politicians of the states, provided that each state will have a sufficient number of its own generalists who have received education according to the international standard of Systems transdisciplinary education and competence</a:t>
            </a:r>
            <a:r>
              <a:rPr lang="ru-RU" sz="1600" dirty="0"/>
              <a:t>;</a:t>
            </a:r>
            <a:endParaRPr lang="en-US" sz="1600" dirty="0"/>
          </a:p>
          <a:p>
            <a:pPr lvl="1">
              <a:buFont typeface="Arial" panose="020B0604020202020204" pitchFamily="34" charset="0"/>
              <a:buChar char="•"/>
            </a:pPr>
            <a:r>
              <a:rPr lang="en-US" sz="1600" dirty="0"/>
              <a:t>Specialists-generalists can participate in international teams created to solve complex problems, or review solutions to complex problems offered by specialists from various scientific disciplines from other countries</a:t>
            </a:r>
            <a:r>
              <a:rPr lang="ru-RU" sz="1600" dirty="0"/>
              <a:t>.</a:t>
            </a:r>
            <a:endParaRPr lang="en-US" sz="1600" dirty="0"/>
          </a:p>
        </p:txBody>
      </p:sp>
      <p:pic>
        <p:nvPicPr>
          <p:cNvPr id="4" name="Рисунок 3">
            <a:extLst>
              <a:ext uri="{FF2B5EF4-FFF2-40B4-BE49-F238E27FC236}">
                <a16:creationId xmlns:a16="http://schemas.microsoft.com/office/drawing/2014/main" id="{9ADAA2E2-7F11-4395-9BDB-E01256D81543}"/>
              </a:ext>
            </a:extLst>
          </p:cNvPr>
          <p:cNvPicPr>
            <a:picLocks noChangeAspect="1"/>
          </p:cNvPicPr>
          <p:nvPr/>
        </p:nvPicPr>
        <p:blipFill>
          <a:blip r:embed="rId6"/>
          <a:stretch>
            <a:fillRect/>
          </a:stretch>
        </p:blipFill>
        <p:spPr>
          <a:xfrm>
            <a:off x="2645037" y="304800"/>
            <a:ext cx="5965563" cy="1160947"/>
          </a:xfrm>
          <a:prstGeom prst="rect">
            <a:avLst/>
          </a:prstGeom>
        </p:spPr>
      </p:pic>
    </p:spTree>
    <p:custDataLst>
      <p:tags r:id="rId1"/>
    </p:custDataLst>
    <p:extLst>
      <p:ext uri="{BB962C8B-B14F-4D97-AF65-F5344CB8AC3E}">
        <p14:creationId xmlns:p14="http://schemas.microsoft.com/office/powerpoint/2010/main" val="246085541"/>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custDataLst>
              <p:tags r:id="rId2"/>
            </p:custDataLst>
          </p:nvPr>
        </p:nvSpPr>
        <p:spPr>
          <a:xfrm>
            <a:off x="762000" y="269632"/>
            <a:ext cx="2057400" cy="694591"/>
          </a:xfrm>
        </p:spPr>
        <p:txBody>
          <a:bodyPr>
            <a:normAutofit/>
          </a:bodyPr>
          <a:lstStyle/>
          <a:p>
            <a:pPr>
              <a:defRPr/>
            </a:pPr>
            <a:r>
              <a:rPr lang="en-US" sz="3200" dirty="0"/>
              <a:t>Resources</a:t>
            </a:r>
          </a:p>
        </p:txBody>
      </p:sp>
      <p:sp>
        <p:nvSpPr>
          <p:cNvPr id="618499" name="Rectangle 3"/>
          <p:cNvSpPr>
            <a:spLocks noGrp="1" noChangeArrowheads="1"/>
          </p:cNvSpPr>
          <p:nvPr>
            <p:ph type="body" idx="1"/>
            <p:custDataLst>
              <p:tags r:id="rId3"/>
            </p:custDataLst>
          </p:nvPr>
        </p:nvSpPr>
        <p:spPr>
          <a:xfrm>
            <a:off x="762000" y="1066800"/>
            <a:ext cx="8077200" cy="4800600"/>
          </a:xfrm>
        </p:spPr>
        <p:txBody>
          <a:bodyPr>
            <a:noAutofit/>
          </a:bodyPr>
          <a:lstStyle/>
          <a:p>
            <a:pPr>
              <a:defRPr/>
            </a:pPr>
            <a:r>
              <a:rPr lang="en-US" sz="1600" dirty="0"/>
              <a:t>Mokiy, V.S., &amp; Lukyanova, T.A. (2022). Modern transdisciplinarity: Results of the development of the prime cause and initial ideas. </a:t>
            </a:r>
            <a:r>
              <a:rPr lang="en-US" sz="1600" i="1" dirty="0"/>
              <a:t>Issues in Informing Science and Information Technology</a:t>
            </a:r>
            <a:r>
              <a:rPr lang="en-US" sz="1600" dirty="0"/>
              <a:t>, 19, 97-120. </a:t>
            </a:r>
            <a:r>
              <a:rPr lang="en-US" sz="1600" dirty="0">
                <a:hlinkClick r:id="rId6"/>
              </a:rPr>
              <a:t>https://doi.org/10.28945/4951</a:t>
            </a:r>
            <a:r>
              <a:rPr lang="ru-RU" sz="1600" dirty="0"/>
              <a:t> </a:t>
            </a:r>
          </a:p>
          <a:p>
            <a:pPr>
              <a:defRPr/>
            </a:pPr>
            <a:r>
              <a:rPr lang="en-US" sz="1600" dirty="0"/>
              <a:t>Mokiy, V.S., &amp; Lukyanova, T.A. (2022). Prospects of Integrating transdisciplinarity and systems thinking in the historical framework of various socio-cultural contexts. </a:t>
            </a:r>
            <a:r>
              <a:rPr lang="en-US" sz="1600" i="1" dirty="0"/>
              <a:t>Transdisciplinary Journal of Engineering &amp; Science</a:t>
            </a:r>
            <a:r>
              <a:rPr lang="en-US" sz="1600" dirty="0"/>
              <a:t>, 13, pp. 143-158. </a:t>
            </a:r>
            <a:r>
              <a:rPr lang="en-US" sz="1600" dirty="0">
                <a:hlinkClick r:id="rId7"/>
              </a:rPr>
              <a:t>https://doi.org/10.22545/2022/00184</a:t>
            </a:r>
            <a:r>
              <a:rPr lang="ru-RU" sz="1600" dirty="0"/>
              <a:t> </a:t>
            </a:r>
            <a:endParaRPr lang="en-US" sz="1600" dirty="0"/>
          </a:p>
          <a:p>
            <a:pPr>
              <a:defRPr/>
            </a:pPr>
            <a:r>
              <a:rPr lang="en-US" sz="1600" dirty="0"/>
              <a:t>Mokiy, V.S. (2019). International standard of transdisciplinary education and transdisciplinary competence. </a:t>
            </a:r>
            <a:r>
              <a:rPr lang="en-US" sz="1600" i="1" dirty="0"/>
              <a:t>Informing Science: the International Journal of an Emerging </a:t>
            </a:r>
            <a:r>
              <a:rPr lang="en-US" sz="1600" i="1" dirty="0" err="1"/>
              <a:t>Transdiscipline</a:t>
            </a:r>
            <a:r>
              <a:rPr lang="en-US" sz="1600" dirty="0"/>
              <a:t>, 22, 73-90. DOI: </a:t>
            </a:r>
            <a:r>
              <a:rPr lang="en-US" sz="1600" dirty="0">
                <a:hlinkClick r:id="rId8"/>
              </a:rPr>
              <a:t>https://doi.org/10.28945/4480</a:t>
            </a:r>
            <a:endParaRPr lang="en-US" sz="1600" dirty="0"/>
          </a:p>
          <a:p>
            <a:pPr>
              <a:defRPr/>
            </a:pPr>
            <a:r>
              <a:rPr lang="en-US" sz="1600" dirty="0"/>
              <a:t>Mokiy, V.S. (2019). Training generalists in higher education: Its theoretical basis and prospects. </a:t>
            </a:r>
            <a:r>
              <a:rPr lang="en-US" sz="1600" i="1" dirty="0"/>
              <a:t>Informing Science: the International Journal of an Emerging </a:t>
            </a:r>
            <a:r>
              <a:rPr lang="en-US" sz="1600" i="1" dirty="0" err="1"/>
              <a:t>Transdiscipline</a:t>
            </a:r>
            <a:r>
              <a:rPr lang="en-US" sz="1600" dirty="0"/>
              <a:t>, 22, 55-72. </a:t>
            </a:r>
            <a:r>
              <a:rPr lang="en-US" sz="1600" dirty="0">
                <a:hlinkClick r:id="rId9"/>
              </a:rPr>
              <a:t>https://doi.org/10.28945/4431</a:t>
            </a:r>
            <a:r>
              <a:rPr lang="en-US" sz="1600" dirty="0"/>
              <a:t> </a:t>
            </a:r>
          </a:p>
          <a:p>
            <a:pPr>
              <a:defRPr/>
            </a:pPr>
            <a:r>
              <a:rPr lang="en-US" sz="1600" b="0" i="0" dirty="0">
                <a:solidFill>
                  <a:srgbClr val="000000"/>
                </a:solidFill>
                <a:effectLst/>
                <a:latin typeface="Ubuntu"/>
              </a:rPr>
              <a:t>Mokiy, V. S., &amp; Lukyanova, T. A. (2022). </a:t>
            </a:r>
            <a:r>
              <a:rPr lang="en-US" sz="1600" b="0" i="1" dirty="0">
                <a:solidFill>
                  <a:srgbClr val="000000"/>
                </a:solidFill>
                <a:effectLst/>
                <a:latin typeface="Ubuntu"/>
              </a:rPr>
              <a:t>Development of interdisciplinarity and transdisciplinarity in modern Russian science and higher education</a:t>
            </a:r>
            <a:r>
              <a:rPr lang="en-US" sz="1600" b="0" i="0" dirty="0">
                <a:solidFill>
                  <a:srgbClr val="000000"/>
                </a:solidFill>
                <a:effectLst/>
                <a:latin typeface="Ubuntu"/>
              </a:rPr>
              <a:t>. In B. V. Baptista and J. T. Klein (Eds.), Institutionalizing Interdisciplinarity and Transdisciplinarity Collaboration across Cultures and Communities. Routledge, Taylor &amp; Francis. ISBN 9780367654344</a:t>
            </a:r>
            <a:r>
              <a:rPr lang="ru-RU" sz="1600" b="0" i="0" dirty="0">
                <a:solidFill>
                  <a:srgbClr val="000000"/>
                </a:solidFill>
                <a:effectLst/>
                <a:latin typeface="Ubuntu"/>
              </a:rPr>
              <a:t> </a:t>
            </a:r>
          </a:p>
          <a:p>
            <a:pPr>
              <a:defRPr/>
            </a:pPr>
            <a:r>
              <a:rPr lang="en-US" sz="1600" b="0" i="0" dirty="0">
                <a:solidFill>
                  <a:srgbClr val="000000"/>
                </a:solidFill>
                <a:effectLst/>
                <a:latin typeface="Ubuntu"/>
              </a:rPr>
              <a:t>Information portal "TRANSDISCIPLINARITY". </a:t>
            </a:r>
            <a:r>
              <a:rPr lang="en-US" sz="1600" b="0" i="0" dirty="0">
                <a:solidFill>
                  <a:srgbClr val="000000"/>
                </a:solidFill>
                <a:effectLst/>
                <a:latin typeface="Ubuntu"/>
                <a:hlinkClick r:id="rId10"/>
              </a:rPr>
              <a:t>http://www.td-science.ru/</a:t>
            </a:r>
            <a:r>
              <a:rPr lang="ru-RU" sz="1600" b="0" i="0" dirty="0">
                <a:solidFill>
                  <a:srgbClr val="000000"/>
                </a:solidFill>
                <a:effectLst/>
                <a:latin typeface="Ubuntu"/>
              </a:rPr>
              <a:t> </a:t>
            </a:r>
            <a:endParaRPr lang="en-US" sz="1600" u="sng" dirty="0">
              <a:solidFill>
                <a:schemeClr val="tx2"/>
              </a:solidFill>
            </a:endParaRPr>
          </a:p>
        </p:txBody>
      </p:sp>
    </p:spTree>
    <p:custDataLst>
      <p:tags r:id="rId1"/>
    </p:custData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DC19C97-AA2E-40AF-9E3C-EFB2DD7F9E41}"/>
              </a:ext>
            </a:extLst>
          </p:cNvPr>
          <p:cNvSpPr txBox="1"/>
          <p:nvPr/>
        </p:nvSpPr>
        <p:spPr>
          <a:xfrm>
            <a:off x="365312" y="3886200"/>
            <a:ext cx="7788088" cy="584775"/>
          </a:xfrm>
          <a:prstGeom prst="rect">
            <a:avLst/>
          </a:prstGeom>
          <a:noFill/>
        </p:spPr>
        <p:txBody>
          <a:bodyPr wrap="square">
            <a:spAutoFit/>
          </a:bodyPr>
          <a:lstStyle/>
          <a:p>
            <a:pPr algn="ctr"/>
            <a:r>
              <a:rPr lang="en-US" sz="3200" b="1" i="1" dirty="0"/>
              <a:t>Answers to expected questions</a:t>
            </a:r>
            <a:endParaRPr lang="ru-RU" sz="3200" i="1" dirty="0"/>
          </a:p>
        </p:txBody>
      </p:sp>
      <p:sp>
        <p:nvSpPr>
          <p:cNvPr id="4" name="TextBox 3">
            <a:extLst>
              <a:ext uri="{FF2B5EF4-FFF2-40B4-BE49-F238E27FC236}">
                <a16:creationId xmlns:a16="http://schemas.microsoft.com/office/drawing/2014/main" id="{9ED32ED6-CD78-43AF-97DA-C67E06A52121}"/>
              </a:ext>
            </a:extLst>
          </p:cNvPr>
          <p:cNvSpPr txBox="1"/>
          <p:nvPr/>
        </p:nvSpPr>
        <p:spPr>
          <a:xfrm>
            <a:off x="4038600" y="2133600"/>
            <a:ext cx="2286000" cy="369332"/>
          </a:xfrm>
          <a:prstGeom prst="rect">
            <a:avLst/>
          </a:prstGeom>
          <a:noFill/>
        </p:spPr>
        <p:txBody>
          <a:bodyPr wrap="square" rtlCol="0">
            <a:spAutoFit/>
          </a:bodyPr>
          <a:lstStyle/>
          <a:p>
            <a:endParaRPr lang="ru-RU" dirty="0"/>
          </a:p>
        </p:txBody>
      </p:sp>
      <p:pic>
        <p:nvPicPr>
          <p:cNvPr id="9" name="Рисунок 8">
            <a:extLst>
              <a:ext uri="{FF2B5EF4-FFF2-40B4-BE49-F238E27FC236}">
                <a16:creationId xmlns:a16="http://schemas.microsoft.com/office/drawing/2014/main" id="{21965128-CA31-4743-84C3-DAACE1D1F51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203050" y="829241"/>
            <a:ext cx="3671100" cy="2834579"/>
          </a:xfrm>
          <a:prstGeom prst="rect">
            <a:avLst/>
          </a:prstGeom>
        </p:spPr>
      </p:pic>
    </p:spTree>
    <p:custDataLst>
      <p:tags r:id="rId1"/>
    </p:custData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609600" y="685800"/>
            <a:ext cx="7543800" cy="1066800"/>
          </a:xfrm>
        </p:spPr>
        <p:txBody>
          <a:bodyPr>
            <a:normAutofit/>
          </a:bodyPr>
          <a:lstStyle/>
          <a:p>
            <a:pPr>
              <a:defRPr/>
            </a:pPr>
            <a:r>
              <a:rPr lang="en-US" sz="3200" dirty="0"/>
              <a:t>What definitions of transdisciplinarity have you used in your research?</a:t>
            </a:r>
          </a:p>
        </p:txBody>
      </p:sp>
      <p:sp>
        <p:nvSpPr>
          <p:cNvPr id="5" name="TextBox 4">
            <a:extLst>
              <a:ext uri="{FF2B5EF4-FFF2-40B4-BE49-F238E27FC236}">
                <a16:creationId xmlns:a16="http://schemas.microsoft.com/office/drawing/2014/main" id="{BDC19C97-AA2E-40AF-9E3C-EFB2DD7F9E41}"/>
              </a:ext>
            </a:extLst>
          </p:cNvPr>
          <p:cNvSpPr txBox="1"/>
          <p:nvPr/>
        </p:nvSpPr>
        <p:spPr>
          <a:xfrm>
            <a:off x="365312" y="1828800"/>
            <a:ext cx="7788088" cy="3970318"/>
          </a:xfrm>
          <a:prstGeom prst="rect">
            <a:avLst/>
          </a:prstGeom>
          <a:noFill/>
        </p:spPr>
        <p:txBody>
          <a:bodyPr wrap="square">
            <a:spAutoFit/>
          </a:bodyPr>
          <a:lstStyle/>
          <a:p>
            <a:r>
              <a:rPr lang="en-US" dirty="0"/>
              <a:t>We have used the following definitions </a:t>
            </a:r>
            <a:r>
              <a:rPr lang="ru-RU" dirty="0"/>
              <a:t>:</a:t>
            </a:r>
          </a:p>
          <a:p>
            <a:endParaRPr lang="ru-RU" dirty="0"/>
          </a:p>
          <a:p>
            <a:pPr marL="285750" indent="-285750">
              <a:buFont typeface="Arial" panose="020B0604020202020204" pitchFamily="34" charset="0"/>
              <a:buChar char="•"/>
            </a:pPr>
            <a:r>
              <a:rPr lang="en-US" b="1" dirty="0"/>
              <a:t>Transdisciplinarity</a:t>
            </a:r>
            <a:r>
              <a:rPr lang="en-US" dirty="0"/>
              <a:t> is a method of the intellectual activity intensification in the area of inter-disciplinary interactions contributing to maximum broadening of the scientific worldview horizon.</a:t>
            </a:r>
            <a:endParaRPr lang="ru-RU" dirty="0"/>
          </a:p>
          <a:p>
            <a:pPr marL="285750" indent="-285750">
              <a:buFont typeface="Arial" panose="020B0604020202020204" pitchFamily="34" charset="0"/>
              <a:buChar char="•"/>
            </a:pPr>
            <a:r>
              <a:rPr lang="en-US" b="1" dirty="0"/>
              <a:t>Transdisciplinary approach </a:t>
            </a:r>
            <a:r>
              <a:rPr lang="en-US" dirty="0"/>
              <a:t>is a method for broadening of the scientific worldview horizon in the terms of natural-science worldview by implementation of integrative trends of disciplinary, interdisciplinary, and multi-disciplinary knowledge and models of the object.</a:t>
            </a:r>
            <a:endParaRPr lang="ru-RU" dirty="0"/>
          </a:p>
          <a:p>
            <a:pPr marL="285750" indent="-285750">
              <a:buFont typeface="Arial" panose="020B0604020202020204" pitchFamily="34" charset="0"/>
              <a:buChar char="•"/>
            </a:pPr>
            <a:r>
              <a:rPr lang="en-US" b="1" dirty="0"/>
              <a:t>Systems transdisciplinary approach </a:t>
            </a:r>
            <a:r>
              <a:rPr lang="en-US" dirty="0"/>
              <a:t>is a method for broadening of the scientific worldview horizon within the limits of the philosophic picture of a single world by simulation of the object in the form of the transdisciplinary system allowing using the systems transdisciplinary methodology for its research</a:t>
            </a:r>
            <a:r>
              <a:rPr lang="ru-RU" dirty="0"/>
              <a:t>.</a:t>
            </a:r>
          </a:p>
        </p:txBody>
      </p:sp>
      <p:sp>
        <p:nvSpPr>
          <p:cNvPr id="4" name="TextBox 3">
            <a:extLst>
              <a:ext uri="{FF2B5EF4-FFF2-40B4-BE49-F238E27FC236}">
                <a16:creationId xmlns:a16="http://schemas.microsoft.com/office/drawing/2014/main" id="{9ED32ED6-CD78-43AF-97DA-C67E06A52121}"/>
              </a:ext>
            </a:extLst>
          </p:cNvPr>
          <p:cNvSpPr txBox="1"/>
          <p:nvPr/>
        </p:nvSpPr>
        <p:spPr>
          <a:xfrm>
            <a:off x="4038600" y="2133600"/>
            <a:ext cx="2286000" cy="369332"/>
          </a:xfrm>
          <a:prstGeom prst="rect">
            <a:avLst/>
          </a:prstGeom>
          <a:noFill/>
        </p:spPr>
        <p:txBody>
          <a:bodyPr wrap="square" rtlCol="0">
            <a:spAutoFit/>
          </a:bodyPr>
          <a:lstStyle/>
          <a:p>
            <a:endParaRPr lang="ru-RU" dirty="0"/>
          </a:p>
        </p:txBody>
      </p:sp>
    </p:spTree>
    <p:custDataLst>
      <p:tags r:id="rId1"/>
    </p:custDataLst>
    <p:extLst>
      <p:ext uri="{BB962C8B-B14F-4D97-AF65-F5344CB8AC3E}">
        <p14:creationId xmlns:p14="http://schemas.microsoft.com/office/powerpoint/2010/main" val="318855996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609600" y="1143000"/>
            <a:ext cx="7543800" cy="1066800"/>
          </a:xfrm>
        </p:spPr>
        <p:txBody>
          <a:bodyPr>
            <a:normAutofit/>
          </a:bodyPr>
          <a:lstStyle/>
          <a:p>
            <a:pPr>
              <a:defRPr/>
            </a:pPr>
            <a:r>
              <a:rPr lang="en-US" sz="3200" dirty="0"/>
              <a:t>How many root causes contribute to the emergence of transdisciplinarity?</a:t>
            </a:r>
          </a:p>
        </p:txBody>
      </p:sp>
      <p:sp>
        <p:nvSpPr>
          <p:cNvPr id="5" name="TextBox 4">
            <a:extLst>
              <a:ext uri="{FF2B5EF4-FFF2-40B4-BE49-F238E27FC236}">
                <a16:creationId xmlns:a16="http://schemas.microsoft.com/office/drawing/2014/main" id="{BDC19C97-AA2E-40AF-9E3C-EFB2DD7F9E41}"/>
              </a:ext>
            </a:extLst>
          </p:cNvPr>
          <p:cNvSpPr txBox="1"/>
          <p:nvPr/>
        </p:nvSpPr>
        <p:spPr>
          <a:xfrm>
            <a:off x="365312" y="2362200"/>
            <a:ext cx="7788088" cy="3139321"/>
          </a:xfrm>
          <a:prstGeom prst="rect">
            <a:avLst/>
          </a:prstGeom>
          <a:noFill/>
        </p:spPr>
        <p:txBody>
          <a:bodyPr wrap="square">
            <a:spAutoFit/>
          </a:bodyPr>
          <a:lstStyle/>
          <a:p>
            <a:r>
              <a:rPr lang="en-US" dirty="0"/>
              <a:t>We have found four main root causes of transdisciplinarity </a:t>
            </a:r>
            <a:r>
              <a:rPr lang="ru-RU" dirty="0"/>
              <a:t>:</a:t>
            </a:r>
          </a:p>
          <a:p>
            <a:endParaRPr lang="ru-RU" dirty="0"/>
          </a:p>
          <a:p>
            <a:pPr marL="285750" indent="-285750">
              <a:buFont typeface="Arial" panose="020B0604020202020204" pitchFamily="34" charset="0"/>
              <a:buChar char="•"/>
            </a:pPr>
            <a:r>
              <a:rPr lang="en-US" dirty="0"/>
              <a:t>The need to find a method for long-term planning, forecasting and sustainable development management</a:t>
            </a:r>
            <a:r>
              <a:rPr lang="ru-RU" dirty="0"/>
              <a:t>;</a:t>
            </a:r>
          </a:p>
          <a:p>
            <a:pPr marL="285750" indent="-285750">
              <a:buFont typeface="Arial" panose="020B0604020202020204" pitchFamily="34" charset="0"/>
              <a:buChar char="•"/>
            </a:pPr>
            <a:r>
              <a:rPr lang="en-US" dirty="0"/>
              <a:t>The need to search for new forms of institutionalization of the expanding interdisciplinary interaction of disciplinary scientists</a:t>
            </a:r>
            <a:r>
              <a:rPr lang="ru-RU" dirty="0"/>
              <a:t>;</a:t>
            </a:r>
          </a:p>
          <a:p>
            <a:pPr marL="285750" indent="-285750">
              <a:buFont typeface="Arial" panose="020B0604020202020204" pitchFamily="34" charset="0"/>
              <a:buChar char="•"/>
            </a:pPr>
            <a:r>
              <a:rPr lang="en-US" dirty="0"/>
              <a:t>The need to expand the horizon of the scientific worldview due to the problem of explaining many new observable facts that did not fit into existing disciplinary worldviews</a:t>
            </a:r>
            <a:r>
              <a:rPr lang="ru-RU" dirty="0"/>
              <a:t>;</a:t>
            </a:r>
          </a:p>
          <a:p>
            <a:pPr marL="285750" indent="-285750">
              <a:buFont typeface="Arial" panose="020B0604020202020204" pitchFamily="34" charset="0"/>
              <a:buChar char="•"/>
            </a:pPr>
            <a:r>
              <a:rPr lang="en-US" dirty="0"/>
              <a:t>The need to find ways to improve the effectiveness of interaction between theoretical scientists and practitioners</a:t>
            </a:r>
            <a:r>
              <a:rPr lang="ru-RU" dirty="0"/>
              <a:t>.</a:t>
            </a:r>
          </a:p>
        </p:txBody>
      </p:sp>
      <p:sp>
        <p:nvSpPr>
          <p:cNvPr id="4" name="TextBox 3">
            <a:extLst>
              <a:ext uri="{FF2B5EF4-FFF2-40B4-BE49-F238E27FC236}">
                <a16:creationId xmlns:a16="http://schemas.microsoft.com/office/drawing/2014/main" id="{9ED32ED6-CD78-43AF-97DA-C67E06A52121}"/>
              </a:ext>
            </a:extLst>
          </p:cNvPr>
          <p:cNvSpPr txBox="1"/>
          <p:nvPr/>
        </p:nvSpPr>
        <p:spPr>
          <a:xfrm>
            <a:off x="4038600" y="2133600"/>
            <a:ext cx="2286000" cy="369332"/>
          </a:xfrm>
          <a:prstGeom prst="rect">
            <a:avLst/>
          </a:prstGeom>
          <a:noFill/>
        </p:spPr>
        <p:txBody>
          <a:bodyPr wrap="square" rtlCol="0">
            <a:spAutoFit/>
          </a:bodyPr>
          <a:lstStyle/>
          <a:p>
            <a:endParaRPr lang="ru-RU" dirty="0"/>
          </a:p>
        </p:txBody>
      </p:sp>
    </p:spTree>
    <p:custDataLst>
      <p:tags r:id="rId1"/>
    </p:custDataLst>
    <p:extLst>
      <p:ext uri="{BB962C8B-B14F-4D97-AF65-F5344CB8AC3E}">
        <p14:creationId xmlns:p14="http://schemas.microsoft.com/office/powerpoint/2010/main" val="428028850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533400" y="1137166"/>
            <a:ext cx="8305800" cy="2063234"/>
          </a:xfrm>
        </p:spPr>
        <p:txBody>
          <a:bodyPr>
            <a:normAutofit/>
          </a:bodyPr>
          <a:lstStyle/>
          <a:p>
            <a:pPr>
              <a:defRPr/>
            </a:pPr>
            <a:r>
              <a:rPr lang="en-US" sz="3200" dirty="0"/>
              <a:t>Why have you highlighted the need to find a method for long-term planning, forecasting and sustainable development management?</a:t>
            </a:r>
            <a:br>
              <a:rPr lang="en-US" sz="3200" dirty="0"/>
            </a:br>
            <a:endParaRPr lang="en-US" sz="3200" dirty="0"/>
          </a:p>
        </p:txBody>
      </p:sp>
      <p:sp>
        <p:nvSpPr>
          <p:cNvPr id="5" name="TextBox 4">
            <a:extLst>
              <a:ext uri="{FF2B5EF4-FFF2-40B4-BE49-F238E27FC236}">
                <a16:creationId xmlns:a16="http://schemas.microsoft.com/office/drawing/2014/main" id="{BDC19C97-AA2E-40AF-9E3C-EFB2DD7F9E41}"/>
              </a:ext>
            </a:extLst>
          </p:cNvPr>
          <p:cNvSpPr txBox="1"/>
          <p:nvPr/>
        </p:nvSpPr>
        <p:spPr>
          <a:xfrm>
            <a:off x="365312" y="4029670"/>
            <a:ext cx="7788088" cy="923330"/>
          </a:xfrm>
          <a:prstGeom prst="rect">
            <a:avLst/>
          </a:prstGeom>
          <a:noFill/>
        </p:spPr>
        <p:txBody>
          <a:bodyPr wrap="square">
            <a:spAutoFit/>
          </a:bodyPr>
          <a:lstStyle/>
          <a:p>
            <a:r>
              <a:rPr lang="en-US" dirty="0"/>
              <a:t>In our opinion, the search for a method of long-term planning, forecasting and sustainable development management is the most relevant today to ensure the security of the modern world.</a:t>
            </a:r>
            <a:endParaRPr lang="ru-RU" dirty="0"/>
          </a:p>
        </p:txBody>
      </p:sp>
      <p:sp>
        <p:nvSpPr>
          <p:cNvPr id="4" name="TextBox 3">
            <a:extLst>
              <a:ext uri="{FF2B5EF4-FFF2-40B4-BE49-F238E27FC236}">
                <a16:creationId xmlns:a16="http://schemas.microsoft.com/office/drawing/2014/main" id="{9ED32ED6-CD78-43AF-97DA-C67E06A52121}"/>
              </a:ext>
            </a:extLst>
          </p:cNvPr>
          <p:cNvSpPr txBox="1"/>
          <p:nvPr/>
        </p:nvSpPr>
        <p:spPr>
          <a:xfrm>
            <a:off x="4038600" y="2133600"/>
            <a:ext cx="2286000" cy="369332"/>
          </a:xfrm>
          <a:prstGeom prst="rect">
            <a:avLst/>
          </a:prstGeom>
          <a:noFill/>
        </p:spPr>
        <p:txBody>
          <a:bodyPr wrap="square" rtlCol="0">
            <a:spAutoFit/>
          </a:bodyPr>
          <a:lstStyle/>
          <a:p>
            <a:endParaRPr lang="ru-RU" dirty="0"/>
          </a:p>
        </p:txBody>
      </p:sp>
    </p:spTree>
    <p:custDataLst>
      <p:tags r:id="rId1"/>
    </p:custDataLst>
    <p:extLst>
      <p:ext uri="{BB962C8B-B14F-4D97-AF65-F5344CB8AC3E}">
        <p14:creationId xmlns:p14="http://schemas.microsoft.com/office/powerpoint/2010/main" val="341522061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609600" y="1066800"/>
            <a:ext cx="8305800" cy="1600200"/>
          </a:xfrm>
        </p:spPr>
        <p:txBody>
          <a:bodyPr>
            <a:normAutofit/>
          </a:bodyPr>
          <a:lstStyle/>
          <a:p>
            <a:pPr>
              <a:defRPr/>
            </a:pPr>
            <a:r>
              <a:rPr lang="en-US" sz="3200" dirty="0"/>
              <a:t>Who can initiate the creation of the International Center for Innovation in Higher Education?</a:t>
            </a:r>
          </a:p>
        </p:txBody>
      </p:sp>
      <p:sp>
        <p:nvSpPr>
          <p:cNvPr id="5" name="TextBox 4">
            <a:extLst>
              <a:ext uri="{FF2B5EF4-FFF2-40B4-BE49-F238E27FC236}">
                <a16:creationId xmlns:a16="http://schemas.microsoft.com/office/drawing/2014/main" id="{BDC19C97-AA2E-40AF-9E3C-EFB2DD7F9E41}"/>
              </a:ext>
            </a:extLst>
          </p:cNvPr>
          <p:cNvSpPr txBox="1"/>
          <p:nvPr/>
        </p:nvSpPr>
        <p:spPr>
          <a:xfrm>
            <a:off x="457200" y="3353829"/>
            <a:ext cx="7924800" cy="1477328"/>
          </a:xfrm>
          <a:prstGeom prst="rect">
            <a:avLst/>
          </a:prstGeom>
          <a:noFill/>
        </p:spPr>
        <p:txBody>
          <a:bodyPr wrap="square">
            <a:spAutoFit/>
          </a:bodyPr>
          <a:lstStyle/>
          <a:p>
            <a:r>
              <a:rPr lang="en-US" dirty="0"/>
              <a:t>The initiator of the International Center for Innovations in Higher Education can be:</a:t>
            </a:r>
          </a:p>
          <a:p>
            <a:endParaRPr lang="en-US" dirty="0"/>
          </a:p>
          <a:p>
            <a:pPr marL="285750" indent="-285750">
              <a:buFont typeface="Arial" panose="020B0604020202020204" pitchFamily="34" charset="0"/>
              <a:buChar char="•"/>
            </a:pPr>
            <a:r>
              <a:rPr lang="en-US" dirty="0"/>
              <a:t>Group of interested persons-organizers of higher education;</a:t>
            </a:r>
          </a:p>
          <a:p>
            <a:pPr marL="285750" indent="-285750">
              <a:buFont typeface="Arial" panose="020B0604020202020204" pitchFamily="34" charset="0"/>
              <a:buChar char="•"/>
            </a:pPr>
            <a:r>
              <a:rPr lang="en-US" dirty="0"/>
              <a:t>University of any state; </a:t>
            </a:r>
          </a:p>
          <a:p>
            <a:pPr marL="285750" indent="-285750">
              <a:buFont typeface="Arial" panose="020B0604020202020204" pitchFamily="34" charset="0"/>
              <a:buChar char="•"/>
            </a:pPr>
            <a:r>
              <a:rPr lang="en-US" dirty="0"/>
              <a:t>Group of interested universities from different countries.</a:t>
            </a:r>
            <a:endParaRPr lang="ru-RU" dirty="0"/>
          </a:p>
        </p:txBody>
      </p:sp>
      <p:sp>
        <p:nvSpPr>
          <p:cNvPr id="4" name="TextBox 3">
            <a:extLst>
              <a:ext uri="{FF2B5EF4-FFF2-40B4-BE49-F238E27FC236}">
                <a16:creationId xmlns:a16="http://schemas.microsoft.com/office/drawing/2014/main" id="{9ED32ED6-CD78-43AF-97DA-C67E06A52121}"/>
              </a:ext>
            </a:extLst>
          </p:cNvPr>
          <p:cNvSpPr txBox="1"/>
          <p:nvPr/>
        </p:nvSpPr>
        <p:spPr>
          <a:xfrm>
            <a:off x="4038600" y="2133600"/>
            <a:ext cx="2286000" cy="369332"/>
          </a:xfrm>
          <a:prstGeom prst="rect">
            <a:avLst/>
          </a:prstGeom>
          <a:noFill/>
        </p:spPr>
        <p:txBody>
          <a:bodyPr wrap="square" rtlCol="0">
            <a:spAutoFit/>
          </a:bodyPr>
          <a:lstStyle/>
          <a:p>
            <a:endParaRPr lang="ru-RU" dirty="0"/>
          </a:p>
        </p:txBody>
      </p:sp>
    </p:spTree>
    <p:custDataLst>
      <p:tags r:id="rId1"/>
    </p:custDataLst>
    <p:extLst>
      <p:ext uri="{BB962C8B-B14F-4D97-AF65-F5344CB8AC3E}">
        <p14:creationId xmlns:p14="http://schemas.microsoft.com/office/powerpoint/2010/main" val="265417939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609600" y="762000"/>
            <a:ext cx="8305800" cy="1905000"/>
          </a:xfrm>
        </p:spPr>
        <p:txBody>
          <a:bodyPr>
            <a:normAutofit/>
          </a:bodyPr>
          <a:lstStyle/>
          <a:p>
            <a:pPr>
              <a:defRPr/>
            </a:pPr>
            <a:r>
              <a:rPr lang="en-US" sz="3200" dirty="0"/>
              <a:t>What functions will the International Center for Innovation in Higher Education?</a:t>
            </a:r>
            <a:br>
              <a:rPr lang="en-US" sz="3200" dirty="0"/>
            </a:br>
            <a:endParaRPr lang="en-US" sz="3200" dirty="0"/>
          </a:p>
        </p:txBody>
      </p:sp>
      <p:sp>
        <p:nvSpPr>
          <p:cNvPr id="5" name="TextBox 4">
            <a:extLst>
              <a:ext uri="{FF2B5EF4-FFF2-40B4-BE49-F238E27FC236}">
                <a16:creationId xmlns:a16="http://schemas.microsoft.com/office/drawing/2014/main" id="{BDC19C97-AA2E-40AF-9E3C-EFB2DD7F9E41}"/>
              </a:ext>
            </a:extLst>
          </p:cNvPr>
          <p:cNvSpPr txBox="1"/>
          <p:nvPr/>
        </p:nvSpPr>
        <p:spPr>
          <a:xfrm>
            <a:off x="533400" y="2286000"/>
            <a:ext cx="8001000" cy="3693319"/>
          </a:xfrm>
          <a:prstGeom prst="rect">
            <a:avLst/>
          </a:prstGeom>
          <a:noFill/>
        </p:spPr>
        <p:txBody>
          <a:bodyPr wrap="square">
            <a:spAutoFit/>
          </a:bodyPr>
          <a:lstStyle/>
          <a:p>
            <a:r>
              <a:rPr lang="en-US" dirty="0"/>
              <a:t>Within the framework of the Center, it is planned to carry out the entire list of works on adapting Systems transdisciplinarity to the structure of higher education</a:t>
            </a:r>
            <a:r>
              <a:rPr lang="ru-RU" dirty="0"/>
              <a:t>:</a:t>
            </a:r>
            <a:endParaRPr lang="en-US" dirty="0"/>
          </a:p>
          <a:p>
            <a:endParaRPr lang="ru-RU" dirty="0"/>
          </a:p>
          <a:p>
            <a:pPr marL="285750" indent="-285750">
              <a:buFont typeface="Arial" panose="020B0604020202020204" pitchFamily="34" charset="0"/>
              <a:buChar char="•"/>
            </a:pPr>
            <a:r>
              <a:rPr lang="en-US" dirty="0"/>
              <a:t>Analysis and grouping of concepts and methodologies, which exist in science, types and form of transdisciplinarity;</a:t>
            </a:r>
          </a:p>
          <a:p>
            <a:pPr marL="285750" indent="-285750">
              <a:buFont typeface="Arial" panose="020B0604020202020204" pitchFamily="34" charset="0"/>
              <a:buChar char="•"/>
            </a:pPr>
            <a:r>
              <a:rPr lang="en-US" dirty="0"/>
              <a:t>Formation of scientific methodological base for the education of the systems transdisciplinary methodology in the universities, and development and systematization of expertise of insertion of Systems transdisciplinarity into the higher education system;</a:t>
            </a:r>
          </a:p>
          <a:p>
            <a:pPr marL="285750" indent="-285750">
              <a:buFont typeface="Arial" panose="020B0604020202020204" pitchFamily="34" charset="0"/>
              <a:buChar char="•"/>
            </a:pPr>
            <a:r>
              <a:rPr lang="en-US" dirty="0"/>
              <a:t>Development of educational programs, preparation of the appropriate educational and methodological literature, and organization and support of the preparation of instructors on the discipline Systems transdisciplinarity and its disciplinary sections</a:t>
            </a:r>
            <a:r>
              <a:rPr lang="ru-RU" dirty="0"/>
              <a:t>;</a:t>
            </a:r>
            <a:endParaRPr lang="en-US" dirty="0"/>
          </a:p>
        </p:txBody>
      </p:sp>
    </p:spTree>
    <p:custDataLst>
      <p:tags r:id="rId1"/>
    </p:custDataLst>
    <p:extLst>
      <p:ext uri="{BB962C8B-B14F-4D97-AF65-F5344CB8AC3E}">
        <p14:creationId xmlns:p14="http://schemas.microsoft.com/office/powerpoint/2010/main" val="74436883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609600" y="1066800"/>
            <a:ext cx="8305800" cy="1600200"/>
          </a:xfrm>
        </p:spPr>
        <p:txBody>
          <a:bodyPr>
            <a:normAutofit/>
          </a:bodyPr>
          <a:lstStyle/>
          <a:p>
            <a:pPr>
              <a:defRPr/>
            </a:pPr>
            <a:r>
              <a:rPr lang="en-US" sz="3200" dirty="0"/>
              <a:t>What functions will the International Center for Higher Education Innovation perform</a:t>
            </a:r>
            <a:r>
              <a:rPr lang="ru-RU" sz="3200" dirty="0"/>
              <a:t>? (</a:t>
            </a:r>
            <a:r>
              <a:rPr lang="en-US" sz="3200" dirty="0"/>
              <a:t>continuation</a:t>
            </a:r>
            <a:r>
              <a:rPr lang="ru-RU" sz="3200" dirty="0"/>
              <a:t>)</a:t>
            </a:r>
            <a:endParaRPr lang="en-US" sz="3200" dirty="0"/>
          </a:p>
        </p:txBody>
      </p:sp>
      <p:sp>
        <p:nvSpPr>
          <p:cNvPr id="5" name="TextBox 4">
            <a:extLst>
              <a:ext uri="{FF2B5EF4-FFF2-40B4-BE49-F238E27FC236}">
                <a16:creationId xmlns:a16="http://schemas.microsoft.com/office/drawing/2014/main" id="{BDC19C97-AA2E-40AF-9E3C-EFB2DD7F9E41}"/>
              </a:ext>
            </a:extLst>
          </p:cNvPr>
          <p:cNvSpPr txBox="1"/>
          <p:nvPr/>
        </p:nvSpPr>
        <p:spPr>
          <a:xfrm>
            <a:off x="457200" y="3048000"/>
            <a:ext cx="7924800" cy="2585323"/>
          </a:xfrm>
          <a:prstGeom prst="rect">
            <a:avLst/>
          </a:prstGeom>
          <a:noFill/>
        </p:spPr>
        <p:txBody>
          <a:bodyPr wrap="square">
            <a:spAutoFit/>
          </a:bodyPr>
          <a:lstStyle/>
          <a:p>
            <a:pPr marL="285750" indent="-285750">
              <a:buFont typeface="Arial" panose="020B0604020202020204" pitchFamily="34" charset="0"/>
              <a:buChar char="•"/>
            </a:pPr>
            <a:r>
              <a:rPr lang="en-US" dirty="0"/>
              <a:t>Organization of programs of Systems transdisciplinary re-preparation and increase in the qualification of specialists;</a:t>
            </a:r>
          </a:p>
          <a:p>
            <a:pPr marL="285750" indent="-285750">
              <a:buFont typeface="Arial" panose="020B0604020202020204" pitchFamily="34" charset="0"/>
              <a:buChar char="•"/>
            </a:pPr>
            <a:r>
              <a:rPr lang="en-US" dirty="0"/>
              <a:t>Organizing of seminars and scientific-practical conferences for exchange of expertise in the utilization of systems transdisciplinary methodology in solution of complex multilateral multidisciplinary and disciplinary problems and also for the topics that stimulate the interest towards Systems transdisciplinarity and systems transdisciplinary methodology;</a:t>
            </a:r>
          </a:p>
          <a:p>
            <a:pPr marL="285750" indent="-285750">
              <a:buFont typeface="Arial" panose="020B0604020202020204" pitchFamily="34" charset="0"/>
              <a:buChar char="•"/>
            </a:pPr>
            <a:r>
              <a:rPr lang="en-US" dirty="0"/>
              <a:t>Assistance to the universities that entails educating the students and specialists in methodologies of transdisciplinarity</a:t>
            </a:r>
            <a:r>
              <a:rPr lang="ru-RU" dirty="0"/>
              <a:t>.</a:t>
            </a:r>
            <a:endParaRPr lang="en-US" dirty="0"/>
          </a:p>
        </p:txBody>
      </p:sp>
      <p:sp>
        <p:nvSpPr>
          <p:cNvPr id="4" name="TextBox 3">
            <a:extLst>
              <a:ext uri="{FF2B5EF4-FFF2-40B4-BE49-F238E27FC236}">
                <a16:creationId xmlns:a16="http://schemas.microsoft.com/office/drawing/2014/main" id="{9ED32ED6-CD78-43AF-97DA-C67E06A52121}"/>
              </a:ext>
            </a:extLst>
          </p:cNvPr>
          <p:cNvSpPr txBox="1"/>
          <p:nvPr/>
        </p:nvSpPr>
        <p:spPr>
          <a:xfrm>
            <a:off x="4038600" y="2133600"/>
            <a:ext cx="2286000" cy="369332"/>
          </a:xfrm>
          <a:prstGeom prst="rect">
            <a:avLst/>
          </a:prstGeom>
          <a:noFill/>
        </p:spPr>
        <p:txBody>
          <a:bodyPr wrap="square" rtlCol="0">
            <a:spAutoFit/>
          </a:bodyPr>
          <a:lstStyle/>
          <a:p>
            <a:endParaRPr lang="ru-RU" dirty="0"/>
          </a:p>
        </p:txBody>
      </p:sp>
    </p:spTree>
    <p:custDataLst>
      <p:tags r:id="rId1"/>
    </p:custDataLst>
    <p:extLst>
      <p:ext uri="{BB962C8B-B14F-4D97-AF65-F5344CB8AC3E}">
        <p14:creationId xmlns:p14="http://schemas.microsoft.com/office/powerpoint/2010/main" val="400779366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609600" y="1066800"/>
            <a:ext cx="8305800" cy="1600200"/>
          </a:xfrm>
        </p:spPr>
        <p:txBody>
          <a:bodyPr>
            <a:normAutofit/>
          </a:bodyPr>
          <a:lstStyle/>
          <a:p>
            <a:pPr>
              <a:defRPr/>
            </a:pPr>
            <a:r>
              <a:rPr lang="en-US" sz="3200" dirty="0"/>
              <a:t>Why is it not recommended to introduce the discipline Systems transdisciplinarity in the universities of only one state?</a:t>
            </a:r>
          </a:p>
        </p:txBody>
      </p:sp>
      <p:sp>
        <p:nvSpPr>
          <p:cNvPr id="5" name="TextBox 4">
            <a:extLst>
              <a:ext uri="{FF2B5EF4-FFF2-40B4-BE49-F238E27FC236}">
                <a16:creationId xmlns:a16="http://schemas.microsoft.com/office/drawing/2014/main" id="{BDC19C97-AA2E-40AF-9E3C-EFB2DD7F9E41}"/>
              </a:ext>
            </a:extLst>
          </p:cNvPr>
          <p:cNvSpPr txBox="1"/>
          <p:nvPr/>
        </p:nvSpPr>
        <p:spPr>
          <a:xfrm>
            <a:off x="457200" y="3025676"/>
            <a:ext cx="7788088" cy="2308324"/>
          </a:xfrm>
          <a:prstGeom prst="rect">
            <a:avLst/>
          </a:prstGeom>
          <a:noFill/>
        </p:spPr>
        <p:txBody>
          <a:bodyPr wrap="square">
            <a:spAutoFit/>
          </a:bodyPr>
          <a:lstStyle/>
          <a:p>
            <a:r>
              <a:rPr lang="en-US" dirty="0"/>
              <a:t>Each scientific discipline performs four actions: it forms a disciplinary worldview, methodology, language, and creates certain technologies.</a:t>
            </a:r>
          </a:p>
          <a:p>
            <a:r>
              <a:rPr lang="en-US" dirty="0"/>
              <a:t>Systems transdisciplinarity makes it possible to create technologies for managing sustainable development, as well as technologies for non-coercive coercion of states to peaceful coexistence. The possession of such technologies by one state will create undeniable advantages over other states. Therefore, all states of modern society should have such technologies, as well as specialists who can apply them</a:t>
            </a:r>
            <a:r>
              <a:rPr lang="ru-RU" dirty="0"/>
              <a:t>.</a:t>
            </a:r>
          </a:p>
        </p:txBody>
      </p:sp>
    </p:spTree>
    <p:custDataLst>
      <p:tags r:id="rId1"/>
    </p:custDataLst>
    <p:extLst>
      <p:ext uri="{BB962C8B-B14F-4D97-AF65-F5344CB8AC3E}">
        <p14:creationId xmlns:p14="http://schemas.microsoft.com/office/powerpoint/2010/main" val="2539449888"/>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gLLkbNYfJYmMS8cGCr6Zqx"/>
</p:tagLst>
</file>

<file path=ppt/tags/tag5.xml><?xml version="1.0" encoding="utf-8"?>
<p:tagLst xmlns:a="http://schemas.openxmlformats.org/drawingml/2006/main" xmlns:r="http://schemas.openxmlformats.org/officeDocument/2006/relationships" xmlns:p="http://schemas.openxmlformats.org/presentationml/2006/main">
  <p:tag name="DVSHAPEID" val="zvrdC8eV6YWWfpMhsRT8jq"/>
</p:tagLst>
</file>

<file path=ppt/tags/tag6.xml><?xml version="1.0" encoding="utf-8"?>
<p:tagLst xmlns:a="http://schemas.openxmlformats.org/drawingml/2006/main" xmlns:r="http://schemas.openxmlformats.org/officeDocument/2006/relationships" xmlns:p="http://schemas.openxmlformats.org/presentationml/2006/main">
  <p:tag name="DVSHAPEID" val="Q5rpkfSAY2XQl9CRvNvPMK"/>
</p:tagLst>
</file>

<file path=ppt/tags/tag7.xml><?xml version="1.0" encoding="utf-8"?>
<p:tagLst xmlns:a="http://schemas.openxmlformats.org/drawingml/2006/main" xmlns:r="http://schemas.openxmlformats.org/officeDocument/2006/relationships" xmlns:p="http://schemas.openxmlformats.org/presentationml/2006/main">
  <p:tag name="DVSECTIONID" val="bORDfvhHahmpDFmvtYCcVK"/>
</p:tagLst>
</file>

<file path=ppt/tags/tag8.xml><?xml version="1.0" encoding="utf-8"?>
<p:tagLst xmlns:a="http://schemas.openxmlformats.org/drawingml/2006/main" xmlns:r="http://schemas.openxmlformats.org/officeDocument/2006/relationships" xmlns:p="http://schemas.openxmlformats.org/presentationml/2006/main">
  <p:tag name="DVSHAPEID" val="yODdiYQyEGY8EmMcNZ3vZT"/>
</p:tagLst>
</file>

<file path=ppt/tags/tag9.xml><?xml version="1.0" encoding="utf-8"?>
<p:tagLst xmlns:a="http://schemas.openxmlformats.org/drawingml/2006/main" xmlns:r="http://schemas.openxmlformats.org/officeDocument/2006/relationships" xmlns:p="http://schemas.openxmlformats.org/presentationml/2006/main">
  <p:tag name="DVSHAPEID" val="Zp3DFAl6DuE5xCL7XTKqog"/>
</p:tagLst>
</file>

<file path=ppt/tags/tag10.xml><?xml version="1.0" encoding="utf-8"?>
<p:tagLst xmlns:a="http://schemas.openxmlformats.org/drawingml/2006/main" xmlns:r="http://schemas.openxmlformats.org/officeDocument/2006/relationships" xmlns:p="http://schemas.openxmlformats.org/presentationml/2006/main">
  <p:tag name="DVSECTIONID" val="bORDfvhHahmpDFmvtYCcVK"/>
</p:tagLst>
</file>

<file path=ppt/tags/tag11.xml><?xml version="1.0" encoding="utf-8"?>
<p:tagLst xmlns:a="http://schemas.openxmlformats.org/drawingml/2006/main" xmlns:r="http://schemas.openxmlformats.org/officeDocument/2006/relationships" xmlns:p="http://schemas.openxmlformats.org/presentationml/2006/main">
  <p:tag name="DVSHAPEID" val="yODdiYQyEGY8EmMcNZ3vZT"/>
</p:tagLst>
</file>

<file path=ppt/tags/tag12.xml><?xml version="1.0" encoding="utf-8"?>
<p:tagLst xmlns:a="http://schemas.openxmlformats.org/drawingml/2006/main" xmlns:r="http://schemas.openxmlformats.org/officeDocument/2006/relationships" xmlns:p="http://schemas.openxmlformats.org/presentationml/2006/main">
  <p:tag name="DVSHAPEID" val="Zp3DFAl6DuE5xCL7XTKqog"/>
</p:tagLst>
</file>

<file path=ppt/tags/tag13.xml><?xml version="1.0" encoding="utf-8"?>
<p:tagLst xmlns:a="http://schemas.openxmlformats.org/drawingml/2006/main" xmlns:r="http://schemas.openxmlformats.org/officeDocument/2006/relationships" xmlns:p="http://schemas.openxmlformats.org/presentationml/2006/main">
  <p:tag name="DVSECTIONID" val="bORDfvhHahmpDFmvtYCcVK"/>
</p:tagLst>
</file>

<file path=ppt/tags/tag14.xml><?xml version="1.0" encoding="utf-8"?>
<p:tagLst xmlns:a="http://schemas.openxmlformats.org/drawingml/2006/main" xmlns:r="http://schemas.openxmlformats.org/officeDocument/2006/relationships" xmlns:p="http://schemas.openxmlformats.org/presentationml/2006/main">
  <p:tag name="DVSHAPEID" val="yODdiYQyEGY8EmMcNZ3vZT"/>
</p:tagLst>
</file>

<file path=ppt/tags/tag15.xml><?xml version="1.0" encoding="utf-8"?>
<p:tagLst xmlns:a="http://schemas.openxmlformats.org/drawingml/2006/main" xmlns:r="http://schemas.openxmlformats.org/officeDocument/2006/relationships" xmlns:p="http://schemas.openxmlformats.org/presentationml/2006/main">
  <p:tag name="DVSHAPEID" val="Zp3DFAl6DuE5xCL7XTKqog"/>
</p:tagLst>
</file>

<file path=ppt/tags/tag16.xml><?xml version="1.0" encoding="utf-8"?>
<p:tagLst xmlns:a="http://schemas.openxmlformats.org/drawingml/2006/main" xmlns:r="http://schemas.openxmlformats.org/officeDocument/2006/relationships" xmlns:p="http://schemas.openxmlformats.org/presentationml/2006/main">
  <p:tag name="DVSECTIONID" val="bORDfvhHahmpDFmvtYCcVK"/>
</p:tagLst>
</file>

<file path=ppt/tags/tag17.xml><?xml version="1.0" encoding="utf-8"?>
<p:tagLst xmlns:a="http://schemas.openxmlformats.org/drawingml/2006/main" xmlns:r="http://schemas.openxmlformats.org/officeDocument/2006/relationships" xmlns:p="http://schemas.openxmlformats.org/presentationml/2006/main">
  <p:tag name="DVSHAPEID" val="yODdiYQyEGY8EmMcNZ3vZT"/>
</p:tagLst>
</file>

<file path=ppt/tags/tag18.xml><?xml version="1.0" encoding="utf-8"?>
<p:tagLst xmlns:a="http://schemas.openxmlformats.org/drawingml/2006/main" xmlns:r="http://schemas.openxmlformats.org/officeDocument/2006/relationships" xmlns:p="http://schemas.openxmlformats.org/presentationml/2006/main">
  <p:tag name="DVSHAPEID" val="Zp3DFAl6DuE5xCL7XTKqog"/>
</p:tagLst>
</file>

<file path=ppt/tags/tag19.xml><?xml version="1.0" encoding="utf-8"?>
<p:tagLst xmlns:a="http://schemas.openxmlformats.org/drawingml/2006/main" xmlns:r="http://schemas.openxmlformats.org/officeDocument/2006/relationships" xmlns:p="http://schemas.openxmlformats.org/presentationml/2006/main">
  <p:tag name="DVSECTIONID" val="7wNinuYvMzfZ5U1vBqhNhA"/>
</p:tagLst>
</file>

<file path=ppt/tags/tag20.xml><?xml version="1.0" encoding="utf-8"?>
<p:tagLst xmlns:a="http://schemas.openxmlformats.org/drawingml/2006/main" xmlns:r="http://schemas.openxmlformats.org/officeDocument/2006/relationships" xmlns:p="http://schemas.openxmlformats.org/presentationml/2006/main">
  <p:tag name="DVSHAPEID" val="V8QIQoYhKAdhY0TAjVFglB"/>
</p:tagLst>
</file>

<file path=ppt/tags/tag21.xml><?xml version="1.0" encoding="utf-8"?>
<p:tagLst xmlns:a="http://schemas.openxmlformats.org/drawingml/2006/main" xmlns:r="http://schemas.openxmlformats.org/officeDocument/2006/relationships" xmlns:p="http://schemas.openxmlformats.org/presentationml/2006/main">
  <p:tag name="DVSHAPEID" val="xiNleKja73hohXWjuz775t"/>
</p:tagLst>
</file>

<file path=ppt/tags/tag22.xml><?xml version="1.0" encoding="utf-8"?>
<p:tagLst xmlns:a="http://schemas.openxmlformats.org/drawingml/2006/main" xmlns:r="http://schemas.openxmlformats.org/officeDocument/2006/relationships" xmlns:p="http://schemas.openxmlformats.org/presentationml/2006/main">
  <p:tag name="DVSECTIONID" val="bORDfvhHahmpDFmvtYCcVK"/>
</p:tagLst>
</file>

<file path=ppt/tags/tag23.xml><?xml version="1.0" encoding="utf-8"?>
<p:tagLst xmlns:a="http://schemas.openxmlformats.org/drawingml/2006/main" xmlns:r="http://schemas.openxmlformats.org/officeDocument/2006/relationships" xmlns:p="http://schemas.openxmlformats.org/presentationml/2006/main">
  <p:tag name="DVSHAPEID" val="yODdiYQyEGY8EmMcNZ3vZT"/>
</p:tagLst>
</file>

<file path=ppt/tags/tag24.xml><?xml version="1.0" encoding="utf-8"?>
<p:tagLst xmlns:a="http://schemas.openxmlformats.org/drawingml/2006/main" xmlns:r="http://schemas.openxmlformats.org/officeDocument/2006/relationships" xmlns:p="http://schemas.openxmlformats.org/presentationml/2006/main">
  <p:tag name="DVSHAPEID" val="Zp3DFAl6DuE5xCL7XTKqog"/>
</p:tagLst>
</file>

<file path=ppt/tags/tag25.xml><?xml version="1.0" encoding="utf-8"?>
<p:tagLst xmlns:a="http://schemas.openxmlformats.org/drawingml/2006/main" xmlns:r="http://schemas.openxmlformats.org/officeDocument/2006/relationships" xmlns:p="http://schemas.openxmlformats.org/presentationml/2006/main">
  <p:tag name="DVSECTIONID" val="Unk8vjtC9q0JAXtyxsX2O5"/>
</p:tagLst>
</file>

<file path=ppt/tags/tag26.xml><?xml version="1.0" encoding="utf-8"?>
<p:tagLst xmlns:a="http://schemas.openxmlformats.org/drawingml/2006/main" xmlns:r="http://schemas.openxmlformats.org/officeDocument/2006/relationships" xmlns:p="http://schemas.openxmlformats.org/presentationml/2006/main">
  <p:tag name="DVSHAPEID" val="Rcuf4iZwLgLEPe9Eifdx3u"/>
</p:tagLst>
</file>

<file path=ppt/tags/tag27.xml><?xml version="1.0" encoding="utf-8"?>
<p:tagLst xmlns:a="http://schemas.openxmlformats.org/drawingml/2006/main" xmlns:r="http://schemas.openxmlformats.org/officeDocument/2006/relationships" xmlns:p="http://schemas.openxmlformats.org/presentationml/2006/main">
  <p:tag name="DVSHAPEID" val="uzParF19LzvJyR9qw266In"/>
</p:tagLst>
</file>

<file path=ppt/tags/tag28.xml><?xml version="1.0" encoding="utf-8"?>
<p:tagLst xmlns:a="http://schemas.openxmlformats.org/drawingml/2006/main" xmlns:r="http://schemas.openxmlformats.org/officeDocument/2006/relationships" xmlns:p="http://schemas.openxmlformats.org/presentationml/2006/main">
  <p:tag name="DVSECTIONID" val="Unk8vjtC9q0JAXtyxsX2O5"/>
</p:tagLst>
</file>

<file path=ppt/tags/tag29.xml><?xml version="1.0" encoding="utf-8"?>
<p:tagLst xmlns:a="http://schemas.openxmlformats.org/drawingml/2006/main" xmlns:r="http://schemas.openxmlformats.org/officeDocument/2006/relationships" xmlns:p="http://schemas.openxmlformats.org/presentationml/2006/main">
  <p:tag name="DVSHAPEID" val="Rcuf4iZwLgLEPe9Eifdx3u"/>
</p:tagLst>
</file>

<file path=ppt/tags/tag30.xml><?xml version="1.0" encoding="utf-8"?>
<p:tagLst xmlns:a="http://schemas.openxmlformats.org/drawingml/2006/main" xmlns:r="http://schemas.openxmlformats.org/officeDocument/2006/relationships" xmlns:p="http://schemas.openxmlformats.org/presentationml/2006/main">
  <p:tag name="DVSHAPEID" val="uzParF19LzvJyR9qw266In"/>
</p:tagLst>
</file>

<file path=ppt/tags/tag31.xml><?xml version="1.0" encoding="utf-8"?>
<p:tagLst xmlns:a="http://schemas.openxmlformats.org/drawingml/2006/main" xmlns:r="http://schemas.openxmlformats.org/officeDocument/2006/relationships" xmlns:p="http://schemas.openxmlformats.org/presentationml/2006/main">
  <p:tag name="DVSECTIONID" val="Unk8vjtC9q0JAXtyxsX2O5"/>
</p:tagLst>
</file>

<file path=ppt/tags/tag32.xml><?xml version="1.0" encoding="utf-8"?>
<p:tagLst xmlns:a="http://schemas.openxmlformats.org/drawingml/2006/main" xmlns:r="http://schemas.openxmlformats.org/officeDocument/2006/relationships" xmlns:p="http://schemas.openxmlformats.org/presentationml/2006/main">
  <p:tag name="DVSHAPEID" val="Rcuf4iZwLgLEPe9Eifdx3u"/>
</p:tagLst>
</file>

<file path=ppt/tags/tag33.xml><?xml version="1.0" encoding="utf-8"?>
<p:tagLst xmlns:a="http://schemas.openxmlformats.org/drawingml/2006/main" xmlns:r="http://schemas.openxmlformats.org/officeDocument/2006/relationships" xmlns:p="http://schemas.openxmlformats.org/presentationml/2006/main">
  <p:tag name="DVSHAPEID" val="uzParF19LzvJyR9qw266In"/>
</p:tagLst>
</file>

<file path=ppt/tags/tag34.xml><?xml version="1.0" encoding="utf-8"?>
<p:tagLst xmlns:a="http://schemas.openxmlformats.org/drawingml/2006/main" xmlns:r="http://schemas.openxmlformats.org/officeDocument/2006/relationships" xmlns:p="http://schemas.openxmlformats.org/presentationml/2006/main">
  <p:tag name="DVSECTIONID" val="OOKFAmQ6LnTdkKqqzhwoax"/>
</p:tagLst>
</file>

<file path=ppt/tags/tag35.xml><?xml version="1.0" encoding="utf-8"?>
<p:tagLst xmlns:a="http://schemas.openxmlformats.org/drawingml/2006/main" xmlns:r="http://schemas.openxmlformats.org/officeDocument/2006/relationships" xmlns:p="http://schemas.openxmlformats.org/presentationml/2006/main">
  <p:tag name="DVSHAPEID" val="XuPQogmzKvTp1YV9ymQ2ZW"/>
</p:tagLst>
</file>

<file path=ppt/tags/tag36.xml><?xml version="1.0" encoding="utf-8"?>
<p:tagLst xmlns:a="http://schemas.openxmlformats.org/drawingml/2006/main" xmlns:r="http://schemas.openxmlformats.org/officeDocument/2006/relationships" xmlns:p="http://schemas.openxmlformats.org/presentationml/2006/main">
  <p:tag name="DVSHAPEID" val="S8Cm1higbyIl35Abad2Rjv"/>
</p:tagLst>
</file>

<file path=ppt/tags/tag37.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38.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39.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ags/tag40.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41.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ags/tag42.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43.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ags/tag44.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45.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ags/tag46.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47.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ags/tag48.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49.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ags/tag50.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51.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heme/theme1.xml><?xml version="1.0" encoding="utf-8"?>
<a:theme xmlns:a="http://schemas.openxmlformats.org/drawingml/2006/main" name="2016 InSITE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Template(1)" id="{ED0D1A5B-05D0-4C0F-8910-F598D956C588}" vid="{940417ED-3CDE-4280-8CF7-265EC626B6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InSITE2022 PPT Template</Template>
  <TotalTime>8005</TotalTime>
  <Words>3218</Words>
  <Application>Microsoft Office PowerPoint</Application>
  <PresentationFormat>Экран (4:3)</PresentationFormat>
  <Paragraphs>241</Paragraphs>
  <Slides>23</Slides>
  <Notes>23</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23</vt:i4>
      </vt:variant>
    </vt:vector>
  </HeadingPairs>
  <TitlesOfParts>
    <vt:vector size="30" baseType="lpstr">
      <vt:lpstr>Arial</vt:lpstr>
      <vt:lpstr>Bodoni MT</vt:lpstr>
      <vt:lpstr>Calibri</vt:lpstr>
      <vt:lpstr>Georgia</vt:lpstr>
      <vt:lpstr>Ubuntu</vt:lpstr>
      <vt:lpstr>Wingdings</vt:lpstr>
      <vt:lpstr>2016 InSITE Master</vt:lpstr>
      <vt:lpstr>MODERN TRANSDISCIPLINARITY:  RESULTS OF THE DEVELOPMENT OF THE PRIME CAUSE AND INITIAL IDEAS</vt:lpstr>
      <vt:lpstr>Презентация PowerPoint</vt:lpstr>
      <vt:lpstr>Today’s Overview</vt:lpstr>
      <vt:lpstr>Overview of Topic (for non-expert)</vt:lpstr>
      <vt:lpstr>What we know: The complexity of the modern society problems is not the main cause for their inefficient solution. The main reason is that the universities lack the training of generalists with the necessary knowledge, methodology and technologies for solving such problems.   What we want to know: - the content of the international standard of systems transdisciplinary education and the competence of generalists; - the content of the training program for generalists at universities within the framework of a special discipline (systems transdisciplinarity); - the possibility of organizing international cooperation between the organizers of higher education in the development of an international standard of systems transdisciplinary education and competence of generalists.</vt:lpstr>
      <vt:lpstr>Topical research Basic concepts of systems thinking</vt:lpstr>
      <vt:lpstr>Topical research Basic concepts of systems thinking</vt:lpstr>
      <vt:lpstr>Discussion</vt:lpstr>
      <vt:lpstr>Discussion (continuation)</vt:lpstr>
      <vt:lpstr>Diagram of functional areas of academic and systems approaches</vt:lpstr>
      <vt:lpstr>Discussion (continuation)</vt:lpstr>
      <vt:lpstr>Summary</vt:lpstr>
      <vt:lpstr>Summary </vt:lpstr>
      <vt:lpstr>Summary</vt:lpstr>
      <vt:lpstr>Resources</vt:lpstr>
      <vt:lpstr>Презентация PowerPoint</vt:lpstr>
      <vt:lpstr>What definitions of transdisciplinarity have you used in your research?</vt:lpstr>
      <vt:lpstr>How many root causes contribute to the emergence of transdisciplinarity?</vt:lpstr>
      <vt:lpstr>Why have you highlighted the need to find a method for long-term planning, forecasting and sustainable development management? </vt:lpstr>
      <vt:lpstr>Who can initiate the creation of the International Center for Innovation in Higher Education?</vt:lpstr>
      <vt:lpstr>What functions will the International Center for Innovation in Higher Education? </vt:lpstr>
      <vt:lpstr>What functions will the International Center for Higher Education Innovation perform? (continuation)</vt:lpstr>
      <vt:lpstr>Why is it not recommended to introduce the discipline Systems transdisciplinarity in the universities of only one state?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Place Your Presentation Name Here</dc:title>
  <dc:creator>Eli Cohen</dc:creator>
  <cp:lastModifiedBy>Пользователь</cp:lastModifiedBy>
  <cp:revision>194</cp:revision>
  <dcterms:created xsi:type="dcterms:W3CDTF">2022-06-14T17:50:30Z</dcterms:created>
  <dcterms:modified xsi:type="dcterms:W3CDTF">2022-06-28T07:01:58Z</dcterms:modified>
</cp:coreProperties>
</file>